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6" d="100"/>
          <a:sy n="86" d="100"/>
        </p:scale>
        <p:origin x="-96" y="-3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874068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Headshot</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ESP can be used in encryption only and authentication only modes, but it is strongly discouraged. Only using the full encryption and authentication mode is secure. </a:t>
            </a:r>
          </a:p>
        </p:txBody>
      </p:sp>
      <p:sp>
        <p:nvSpPr>
          <p:cNvPr id="104" name="Shape 1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This shows the new packet layout when IPSec operates in transport mode and uses ESP.</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An IPSec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In ESP, the IP header is not authenticated. So what if we want to authenticate the entire packet? We can use Authentication Header, AH.</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There are fields in the IP header, e.g., time-to-live, or, TTL,  that may change in transmission. The values of these fields are not include, or, zeroed out, when message authentication code is computed.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AH does not encrypt anything. But we can use ESP to encrypt the payload and then apply AH to authenticate the entire packet.</a:t>
            </a:r>
          </a:p>
          <a:p>
            <a:pPr>
              <a:spcBef>
                <a:spcPts val="0"/>
              </a:spcBef>
              <a:buNone/>
            </a:pPr>
            <a:endParaRPr/>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If AH is used with transport mode, the authentication code is in the AH header, which is inserted after the original IP header. Other important IPSec information in the AH header includes the security parameter index and the sequence number, and again, we will discuss these shortly.</a:t>
            </a:r>
          </a:p>
          <a:p>
            <a:pPr>
              <a:spcBef>
                <a:spcPts val="0"/>
              </a:spcBef>
              <a:buNone/>
            </a:pPr>
            <a:endParaRPr/>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If AH is used with tunnel mode, the AH header is inserted after the new IP header.</a:t>
            </a: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 </a:t>
            </a:r>
          </a:p>
          <a:p>
            <a:pPr lvl="0" rtl="0">
              <a:spcBef>
                <a:spcPts val="0"/>
              </a:spcBef>
              <a:buNone/>
            </a:pPr>
            <a:r>
              <a:rPr lang="en-US"/>
              <a:t>Discuss </a:t>
            </a:r>
            <a:r>
              <a:rPr lang="en-US" sz="120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For two end-hosts or two gateways to use IPSec for secure connections over the Internet, the security protocol is the Internet Key Exchange, or, IKE, protocol.</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protocol also establishes shared keys between the two parties.</a:t>
            </a:r>
          </a:p>
          <a:p>
            <a:pPr>
              <a:spcBef>
                <a:spcPts val="0"/>
              </a:spcBef>
              <a:buNone/>
            </a:pPr>
            <a:endParaRPr/>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unprocess,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security parameters define the security mechanisms, and they are determined by security policies, which are stored in a policy database.</a:t>
            </a:r>
          </a:p>
          <a:p>
            <a:pPr>
              <a:spcBef>
                <a:spcPts val="0"/>
              </a:spcBef>
              <a:buNone/>
            </a:pPr>
            <a:endParaRPr/>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An SPD entry describes the security policy, which decides the security parameters, which are stored in an SA in SADB. The unique index for the SA is the SPI and is included in the IPSec packet header.</a:t>
            </a: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Clr>
                <a:schemeClr val="dk1"/>
              </a:buClr>
              <a:buSzPct val="91666"/>
              <a:buFont typeface="Arial"/>
              <a:buNone/>
            </a:pPr>
            <a:r>
              <a:rPr lang="en-US" sz="1200">
                <a:solidFill>
                  <a:schemeClr val="dk1"/>
                </a:solidFill>
              </a:rPr>
              <a:t>Only the first statement is true. </a:t>
            </a:r>
          </a:p>
          <a:p>
            <a:pPr lvl="0" rtl="0">
              <a:spcBef>
                <a:spcPts val="0"/>
              </a:spcBef>
              <a:buClr>
                <a:schemeClr val="dk1"/>
              </a:buClr>
              <a:buSzPct val="91666"/>
              <a:buFont typeface="Arial"/>
              <a:buNone/>
            </a:pPr>
            <a:r>
              <a:rPr lang="en-US" sz="1200">
                <a:solidFill>
                  <a:schemeClr val="dk1"/>
                </a:solidFill>
              </a:rPr>
              <a:t>SAD is maintained as a hash table</a:t>
            </a:r>
          </a:p>
          <a:p>
            <a:pPr lvl="0" rtl="0">
              <a:spcBef>
                <a:spcPts val="0"/>
              </a:spcBef>
              <a:buClr>
                <a:schemeClr val="dk1"/>
              </a:buClr>
              <a:buSzPct val="91666"/>
              <a:buFont typeface="Arial"/>
              <a:buNone/>
            </a:pPr>
            <a:r>
              <a:rPr lang="en-US" sz="1200">
                <a:solidFill>
                  <a:schemeClr val="dk1"/>
                </a:solidFill>
              </a:rPr>
              <a:t>SPD is searched linearly</a:t>
            </a:r>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discuss an example of SPD and SADB: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Recall the tunnel and transport modes…</a:t>
            </a:r>
          </a:p>
          <a:p>
            <a:pPr lvl="0">
              <a:spcBef>
                <a:spcPts val="0"/>
              </a:spcBef>
              <a:buClr>
                <a:schemeClr val="dk1"/>
              </a:buClr>
              <a:buSzPct val="25000"/>
              <a:buFont typeface="Arial"/>
              <a:buNone/>
            </a:pPr>
            <a:r>
              <a:rPr lang="en-US" sz="1200">
                <a:solidFill>
                  <a:schemeClr val="dk1"/>
                </a:solidFill>
              </a:rPr>
              <a:t>Computers A and B wish to communicate with each other. </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t>The end-to-end, or transport mode policy from A to B is to use AH for any traffic, and HMAC with MD5 as the embedded hash function. This is stored in an entry in the SPD. The negotiated parameters are stored in an SA in both A’s and B’s SADB. </a:t>
            </a:r>
          </a:p>
          <a:p>
            <a:pPr rtl="0">
              <a:spcBef>
                <a:spcPts val="0"/>
              </a:spcBef>
              <a:buNone/>
            </a:pPr>
            <a:endParaRPr sz="1200"/>
          </a:p>
          <a:p>
            <a:pPr rtl="0">
              <a:spcBef>
                <a:spcPts val="0"/>
              </a:spcBef>
              <a:buNone/>
            </a:pPr>
            <a:r>
              <a:rPr lang="en-US" sz="1200"/>
              <a:t>For A’s SADB, it stores the secret key for HMAC, and the SPI for looking for the SA in B’s SADB. Then when A sends out traffic to B, it can include this SPI in the IPSec header so that B can use it to look up the SA and unprocess the traffic.</a:t>
            </a:r>
          </a:p>
          <a:p>
            <a:pPr>
              <a:spcBef>
                <a:spcPts val="0"/>
              </a:spcBef>
              <a:buNone/>
            </a:pPr>
            <a:endParaRPr/>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t>Similarly, for the tunnel mode traffic from the subnet that A belongs to to the subnet that B belongs to, the policy says that, the destination should be B’s gateway, and it should use ESP and 3DES is requested. Since C is the gateway of the subnet that A belongs to, C’s SPD stores this policy, and its SADB stores the SA that has the 3DES key, and the SPI for looking up the SA in D’s SADB.</a:t>
            </a:r>
          </a:p>
          <a:p>
            <a:pPr>
              <a:spcBef>
                <a:spcPts val="0"/>
              </a:spcBef>
              <a:buNone/>
            </a:pPr>
            <a:endParaRPr/>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 figure showing the processing of outbound traffic:</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First the SPD is looked up to see if traffic, e.g., http traffic from A to B, needs to be protected, or, to undergo IPSec processing.</a:t>
            </a:r>
          </a:p>
          <a:p>
            <a:pPr lvl="0" rtl="0">
              <a:spcBef>
                <a:spcPts val="0"/>
              </a:spcBef>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If there is a SPD entry, then the SA is looked up in the SADB, and packet is processed according, and the SPI is inserted in the IPSec header.</a:t>
            </a: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For inbound traffic,</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SPI in the IPSec header is used to look up the SA in the SADB, and the packet is unprocessed accordingly. Then the SPD is looked up to make sure that the packet had the proper security measures according to the policy. And only then is the packet delivered to the upper layer.</a:t>
            </a:r>
          </a:p>
          <a:p>
            <a:pPr>
              <a:spcBef>
                <a:spcPts val="0"/>
              </a:spcBef>
              <a:buNone/>
            </a:pPr>
            <a:endParaRPr/>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IPSec header has an IPSec sequence number designed to prevent replay. It is used only if AH is used or the authentication option is ESP is used. A sliding window of size n, which should be at least 32, is used. That is, although packets may arrive out of order, their sequence numbers should be within the window of size n.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More specifically, when a packet arrives, if its sequence number is smaller than the smallest number of the window, it is rejected. If the number is greater than the largest sequence number of the sliding window, the packet is accepted and the window advances to just cover this number. If the sequence number falls in the window, it is checked to see if the sequence number has been seen before, if yes, it is also rejected; if not, it is accepted and the number is recorded as having been seen. </a:t>
            </a:r>
          </a:p>
          <a:p>
            <a:pPr>
              <a:spcBef>
                <a:spcPts val="0"/>
              </a:spcBef>
              <a:buNone/>
            </a:pPr>
            <a:endParaRPr/>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When A and B require IPSec for traffic between them for the first time, they do not yet have an SA. In other words, they have not yet agreed upon their security parameters, such as encryption and authentication algorithms and keys. They need to negotiate these parameters and store them in an SA. The Internet Key Exchange protocol, or, IKE, is for this purpose.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protocol works in two phases: the first is to establish an IKE SA because the negotiation of SA should itself be protected. The IKE SA can be used to protect the negotiations of multiple IPSec SAs, and it is bidirectional, that is, it protects SA negotiation traffic from both sides.</a:t>
            </a:r>
          </a:p>
          <a:p>
            <a:pPr>
              <a:spcBef>
                <a:spcPts val="0"/>
              </a:spcBef>
              <a:buNone/>
            </a:pPr>
            <a:endParaRPr/>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In IKE phase I, both sides negotiate the protection to be used, e.g., AH or ESP, and agree on the crypto algorithms to use, e.g., AES and HMAC with SHA1.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they establish a shared secret, for example, they can use Diffie-Hellman.</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To prevent man-in-the-middle, or more generally, to authenticate the shared secret, both sides can use either a pre-shared key or digital signatures.</a:t>
            </a:r>
          </a:p>
          <a:p>
            <a:pPr>
              <a:spcBef>
                <a:spcPts val="0"/>
              </a:spcBef>
              <a:buNone/>
            </a:pPr>
            <a:endParaRPr/>
          </a:p>
        </p:txBody>
      </p:sp>
      <p:sp>
        <p:nvSpPr>
          <p:cNvPr id="263" name="Shape 2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 of IKE Phase I. Both sides have a preshared secret, and they use Diffie-Hellman to establish a new shared key, and use the preshared key to authenticate this newly established shared key. Here is how it works.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First, the initiator sends to the responder the crypto that is proposes to use along with a cookie, which can be easily computed by the initiator and easily verify by the responder, such asf the initiator’s IP address and the current timestamp together. The cookie is used to prove that the initiator has done some computation and is serious about following through the protocol. Cookies in general are used to mitigate denial-of-service attacks where an initiator  can send a lot of requests to a responder at no or little cost. The responder sends back its choice of crypto algorithms and its own cookie.</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Second, the initiator and the responder exchange the public components of the Diffie-Hellman Key Exchange along with their nonce values.</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Third, both the initiator and responder compute the same shared key according to Diffie-Hellman Key Exchange, and other keys for the IKE SA.</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rtl="0">
              <a:spcBef>
                <a:spcPts val="0"/>
              </a:spcBef>
              <a:buNone/>
            </a:pPr>
            <a:endParaRPr sz="1200">
              <a:solidFill>
                <a:schemeClr val="dk1"/>
              </a:solidFill>
            </a:endParaRPr>
          </a:p>
          <a:p>
            <a:pPr>
              <a:spcBef>
                <a:spcPts val="0"/>
              </a:spcBef>
              <a:buNone/>
            </a:pPr>
            <a:r>
              <a:rPr lang="en-US" sz="1200">
                <a:solidFill>
                  <a:schemeClr val="dk1"/>
                </a:solidFill>
              </a:rPr>
              <a:t>Fourth, they then exchange hash values to authenticate the newly established key using their pre-shared secret key. The hash is computed using the information they have exchanged along with the preshared key.</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9" name="Shape 27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Clr>
                <a:schemeClr val="dk1"/>
              </a:buClr>
              <a:buSzPct val="91666"/>
              <a:buFont typeface="Arial"/>
              <a:buNone/>
            </a:pPr>
            <a:r>
              <a:rPr lang="en-US" sz="1200">
                <a:solidFill>
                  <a:schemeClr val="dk1"/>
                </a:solidFill>
              </a:rPr>
              <a:t>False.  More than two parties can use the Diffie-Hellman key exchange to communicate. </a:t>
            </a:r>
          </a:p>
          <a:p>
            <a:pPr lvl="0" rtl="0">
              <a:spcBef>
                <a:spcPts val="0"/>
              </a:spcBef>
              <a:buNone/>
            </a:pPr>
            <a:endParaRPr/>
          </a:p>
        </p:txBody>
      </p:sp>
      <p:sp>
        <p:nvSpPr>
          <p:cNvPr id="280" name="Shape 28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Based on the information exchanged between the initiator and responder as well as their pre-shared secret key, they can both compute the following using a pseudo-random function. The PRF can be built using HMAC-SHA-1 to generate a pseudorandom bit stream. Recall that HMAC-SHA-1 takes a message (block of data) and a key of length at least 160 bits and produces a 160-bit hash value. SHA-1 has the property that the change of a single bit of the input produces a new hash value with no apparent connection to the preceding hash value. This property is the basis for pseudorandom number generation.</a:t>
            </a:r>
          </a:p>
          <a:p>
            <a:pPr rtl="0">
              <a:spcBef>
                <a:spcPts val="0"/>
              </a:spcBef>
              <a:buNone/>
            </a:pPr>
            <a:endParaRPr sz="1200"/>
          </a:p>
          <a:p>
            <a:pPr lvl="0" rtl="0">
              <a:spcBef>
                <a:spcPts val="0"/>
              </a:spcBef>
              <a:buClr>
                <a:srgbClr val="000000"/>
              </a:buClr>
              <a:buSzPct val="25000"/>
              <a:buFont typeface="Arial"/>
              <a:buNone/>
            </a:pPr>
            <a:r>
              <a:rPr lang="en-US" sz="1200"/>
              <a:t>First, they compute a root secret, SKEYID, using the pre-shared key and the nonce values.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Second, they can compute a shared secret key k according to Difffie-Hellman, a shared key SKEYID_d based the root secret, k, and the cookies. This SKEYID_d can be used to derive keys used in IPSec SAs.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keys for IKE message authentication and encryption are derived.</a:t>
            </a:r>
          </a:p>
          <a:p>
            <a:pPr rtl="0">
              <a:spcBef>
                <a:spcPts val="0"/>
              </a:spcBef>
              <a:buNone/>
            </a:pPr>
            <a:endParaRPr sz="1200"/>
          </a:p>
          <a:p>
            <a:pPr>
              <a:spcBef>
                <a:spcPts val="0"/>
              </a:spcBef>
              <a:buNone/>
            </a:pPr>
            <a:endParaRP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Finally, they each computes a hash value using the root secret, which is based on their pre-shared key and the nonce values, and other information they have exchanged including the public messages of the Diffie-Hellman key exchange, the cookies, the crypto information negotiated, and IDs.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Each party can verify the hash computed by the other because the hash values are based on a pre-shared key and the information they just exchanged. Therefore, these hash values can authenticate both parties’ identities and the data that they just exchanged.</a:t>
            </a:r>
          </a:p>
          <a:p>
            <a:pPr>
              <a:spcBef>
                <a:spcPts val="0"/>
              </a:spcBef>
              <a:buNone/>
            </a:pPr>
            <a:endParaRPr/>
          </a:p>
        </p:txBody>
      </p:sp>
      <p:sp>
        <p:nvSpPr>
          <p:cNvPr id="294" name="Shape 2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IKE Phase II deals with setting up IPSec SA, which is a one-way association, but multiple IPSec SAs can be negotiated with the protection of the same IKE SA established in Phase I.</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Phase II protocol works very similarly. The difference is in how the IPSec keys are derived. If no perfect forward secrecy is required, then these keys can be derived from one of the shared key, specifically the SKEYID_d computed in Phase I. The weakness is if that key is so how leaked then all the IPSec SAs keys are also leaked.</a:t>
            </a:r>
          </a:p>
        </p:txBody>
      </p:sp>
      <p:sp>
        <p:nvSpPr>
          <p:cNvPr id="302" name="Shape 3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t>For stronger security, or, perfect forward secrecy, each time an IPSec SA is established, its keys are created based on the pre-shared key and the new information exchanged, such as the new nonce values, new Diffie-Hellman key exchange, etc. Therefore, unless the pre-shared key, which can be considered the master key, is compromised, the keys for the current IPSec SA are secure even if other keys previously computed have been compromised.</a:t>
            </a:r>
          </a:p>
          <a:p>
            <a:pPr>
              <a:spcBef>
                <a:spcPts val="0"/>
              </a:spcBef>
              <a:buNone/>
            </a:pPr>
            <a:endParaRPr/>
          </a:p>
        </p:txBody>
      </p:sp>
      <p:sp>
        <p:nvSpPr>
          <p:cNvPr id="310" name="Shape 31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1. T 2. T 3. F</a:t>
            </a: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a:solidFill>
                  <a:schemeClr val="dk1"/>
                </a:solidFill>
              </a:rPr>
              <a:t>implemented the protocol.</a:t>
            </a:r>
          </a:p>
          <a:p>
            <a:pPr>
              <a:spcBef>
                <a:spcPts val="0"/>
              </a:spcBef>
              <a:buNone/>
            </a:pPr>
            <a:endParaRPr/>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TLS is designed to make use of TCP to provide a reliable end-to-end secure service.</a:t>
            </a:r>
          </a:p>
          <a:p>
            <a:pPr lvl="0" rtl="0">
              <a:spcBef>
                <a:spcPts val="0"/>
              </a:spcBef>
              <a:buClr>
                <a:srgbClr val="000000"/>
              </a:buClr>
              <a:buSzPct val="25000"/>
              <a:buFont typeface="Times New Roman"/>
              <a:buNone/>
            </a:pPr>
            <a:r>
              <a:rPr lang="en-US" sz="1200"/>
              <a:t>TLS is not a single protocol but rather two layers of protocols, as illustrated in this Figure.</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The Record Protocol provides basic security services to various higher-layer</a:t>
            </a:r>
          </a:p>
          <a:p>
            <a:pPr lvl="0" rtl="0">
              <a:spcBef>
                <a:spcPts val="0"/>
              </a:spcBef>
              <a:buClr>
                <a:srgbClr val="000000"/>
              </a:buClr>
              <a:buSzPct val="25000"/>
              <a:buFont typeface="Times New Roman"/>
              <a:buNone/>
            </a:pPr>
            <a:r>
              <a:rPr lang="en-US" sz="1200"/>
              <a:t>protocols. In particular, the Hypertext Transfer Protocol (HTTP), which provides</a:t>
            </a:r>
          </a:p>
          <a:p>
            <a:pPr lvl="0" rtl="0">
              <a:spcBef>
                <a:spcPts val="0"/>
              </a:spcBef>
              <a:buClr>
                <a:srgbClr val="000000"/>
              </a:buClr>
              <a:buSzPct val="25000"/>
              <a:buFont typeface="Times New Roman"/>
              <a:buNone/>
            </a:pPr>
            <a:r>
              <a:rPr lang="en-US" sz="1200"/>
              <a:t>the transfer service for Web client/server interaction, can operate on top of TLS.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Three higher-layer protocols are defined as part of TLS: the Handshake Protocol,</a:t>
            </a:r>
          </a:p>
          <a:p>
            <a:pPr lvl="0" rtl="0">
              <a:spcBef>
                <a:spcPts val="0"/>
              </a:spcBef>
              <a:buClr>
                <a:srgbClr val="000000"/>
              </a:buClr>
              <a:buSzPct val="25000"/>
              <a:buFont typeface="Times New Roman"/>
              <a:buNone/>
            </a:pPr>
            <a:r>
              <a:rPr lang="en-US" sz="1200"/>
              <a:t>the Change Cipher Spec Protocol, and the Alert Protocol. These TLS-specific protocols</a:t>
            </a:r>
          </a:p>
          <a:p>
            <a:pPr lvl="0" rtl="0">
              <a:spcBef>
                <a:spcPts val="0"/>
              </a:spcBef>
              <a:buClr>
                <a:srgbClr val="000000"/>
              </a:buClr>
              <a:buSzPct val="25000"/>
              <a:buFont typeface="Times New Roman"/>
              <a:buNone/>
            </a:pPr>
            <a:r>
              <a:rPr lang="en-US" sz="1200"/>
              <a:t>are used in the management of TLS exchanges.</a:t>
            </a:r>
          </a:p>
          <a:p>
            <a:pPr>
              <a:spcBef>
                <a:spcPts val="0"/>
              </a:spcBef>
              <a:buNone/>
            </a:pPr>
            <a:endParaRPr/>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sz="1200">
                <a:solidFill>
                  <a:schemeClr val="dk1"/>
                </a:solidFill>
              </a:rPr>
              <a:t>IP spoofing only works for unidirectional communication. For bidirectional communication the server will not reply to the hacker, but to the spoofed IP address, which will not respond appropriately. </a:t>
            </a:r>
          </a:p>
        </p:txBody>
      </p:sp>
      <p:sp>
        <p:nvSpPr>
          <p:cNvPr id="51" name="Shape 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a:solidFill>
                  <a:schemeClr val="dk1"/>
                </a:solidFill>
              </a:rPr>
              <a:t>which are defined in the specification as follows: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a:solidFill>
                  <a:schemeClr val="dk1"/>
                </a:solidFill>
              </a:rPr>
              <a:t>associated with one session.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a:solidFill>
                  <a:schemeClr val="dk1"/>
                </a:solidFill>
              </a:rPr>
              <a:t>parameters for each connection.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a:solidFill>
                  <a:schemeClr val="dk1"/>
                </a:solidFill>
              </a:rPr>
              <a:t>practice.</a:t>
            </a:r>
          </a:p>
          <a:p>
            <a:pPr>
              <a:spcBef>
                <a:spcPts val="0"/>
              </a:spcBef>
              <a:buNone/>
            </a:pPr>
            <a:endParaRPr/>
          </a:p>
        </p:txBody>
      </p:sp>
      <p:sp>
        <p:nvSpPr>
          <p:cNvPr id="350" name="Shape 35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The SSL Record Protocol provides two services for SSL connections: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 </a:t>
            </a:r>
            <a:r>
              <a:rPr lang="en-US" sz="1200" b="1"/>
              <a:t>Confidentiality: The Handshake Protocol defines a shared secret key that is</a:t>
            </a:r>
          </a:p>
          <a:p>
            <a:pPr lvl="0" rtl="0">
              <a:spcBef>
                <a:spcPts val="0"/>
              </a:spcBef>
              <a:buClr>
                <a:srgbClr val="000000"/>
              </a:buClr>
              <a:buSzPct val="25000"/>
              <a:buFont typeface="Times New Roman"/>
              <a:buNone/>
            </a:pPr>
            <a:r>
              <a:rPr lang="en-US" sz="1200"/>
              <a:t>used for symmetric encryption of SSL payloads.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 </a:t>
            </a:r>
            <a:r>
              <a:rPr lang="en-US" sz="1200" b="1"/>
              <a:t>Message integrity: The Handshake Protocol also defines a shared secret key</a:t>
            </a:r>
          </a:p>
          <a:p>
            <a:pPr lvl="0" rtl="0">
              <a:spcBef>
                <a:spcPts val="0"/>
              </a:spcBef>
              <a:buClr>
                <a:srgbClr val="000000"/>
              </a:buClr>
              <a:buSzPct val="25000"/>
              <a:buFont typeface="Times New Roman"/>
              <a:buNone/>
            </a:pPr>
            <a:r>
              <a:rPr lang="en-US" sz="1200"/>
              <a:t>that is used to form a message authentication code (MAC).</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This figure shows the overall operation of the SSL Record Protocol. The</a:t>
            </a:r>
          </a:p>
          <a:p>
            <a:pPr lvl="0" rtl="0">
              <a:spcBef>
                <a:spcPts val="0"/>
              </a:spcBef>
              <a:buClr>
                <a:srgbClr val="000000"/>
              </a:buClr>
              <a:buSzPct val="25000"/>
              <a:buFont typeface="Times New Roman"/>
              <a:buNone/>
            </a:pPr>
            <a:r>
              <a:rPr lang="en-US" sz="1200"/>
              <a:t>first step is </a:t>
            </a:r>
            <a:r>
              <a:rPr lang="en-US" sz="1200" b="1"/>
              <a:t>fragmentation . Each upper-layer message is fragmented into blocks</a:t>
            </a:r>
            <a:r>
              <a:rPr lang="en-US" sz="1200"/>
              <a:t>. Next, </a:t>
            </a:r>
            <a:r>
              <a:rPr lang="en-US" sz="1200" b="1"/>
              <a:t>compression is optionally applied. The next</a:t>
            </a:r>
          </a:p>
          <a:p>
            <a:pPr lvl="0" rtl="0">
              <a:spcBef>
                <a:spcPts val="0"/>
              </a:spcBef>
              <a:buClr>
                <a:srgbClr val="000000"/>
              </a:buClr>
              <a:buSzPct val="25000"/>
              <a:buFont typeface="Times New Roman"/>
              <a:buNone/>
            </a:pPr>
            <a:r>
              <a:rPr lang="en-US" sz="1200"/>
              <a:t>step in processing is to compute a </a:t>
            </a:r>
            <a:r>
              <a:rPr lang="en-US" sz="1200" b="1"/>
              <a:t>message authentication code over the compressed</a:t>
            </a:r>
          </a:p>
          <a:p>
            <a:pPr lvl="0" rtl="0">
              <a:spcBef>
                <a:spcPts val="0"/>
              </a:spcBef>
              <a:buClr>
                <a:srgbClr val="000000"/>
              </a:buClr>
              <a:buSzPct val="25000"/>
              <a:buFont typeface="Times New Roman"/>
              <a:buNone/>
            </a:pPr>
            <a:r>
              <a:rPr lang="en-US" sz="1200"/>
              <a:t>data. Next, the compressed message plus the MAC are </a:t>
            </a:r>
            <a:r>
              <a:rPr lang="en-US" sz="1200" b="1"/>
              <a:t>encrypted using symmetric</a:t>
            </a:r>
          </a:p>
          <a:p>
            <a:pPr lvl="0" rtl="0">
              <a:spcBef>
                <a:spcPts val="0"/>
              </a:spcBef>
              <a:buClr>
                <a:srgbClr val="000000"/>
              </a:buClr>
              <a:buSzPct val="25000"/>
              <a:buFont typeface="Times New Roman"/>
              <a:buNone/>
            </a:pPr>
            <a:r>
              <a:rPr lang="en-US" sz="1200"/>
              <a:t>encryption.</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The final step of SSL Record Protocol processing is to prepend a header,</a:t>
            </a:r>
          </a:p>
          <a:p>
            <a:pPr lvl="0" rtl="0">
              <a:spcBef>
                <a:spcPts val="0"/>
              </a:spcBef>
              <a:buClr>
                <a:srgbClr val="000000"/>
              </a:buClr>
              <a:buSzPct val="25000"/>
              <a:buFont typeface="Times New Roman"/>
              <a:buNone/>
            </a:pPr>
            <a:r>
              <a:rPr lang="en-US" sz="1200"/>
              <a:t> which includes version and length fields.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 The content types that have been defined are change_cipher_spec, alert,</a:t>
            </a:r>
          </a:p>
          <a:p>
            <a:pPr lvl="0" rtl="0">
              <a:spcBef>
                <a:spcPts val="0"/>
              </a:spcBef>
              <a:buClr>
                <a:srgbClr val="000000"/>
              </a:buClr>
              <a:buSzPct val="25000"/>
              <a:buFont typeface="Times New Roman"/>
              <a:buNone/>
            </a:pPr>
            <a:r>
              <a:rPr lang="en-US" sz="1200"/>
              <a:t>handshake, and application_data. The first three are the SSL-specific protocols,</a:t>
            </a:r>
          </a:p>
          <a:p>
            <a:pPr lvl="0" rtl="0">
              <a:spcBef>
                <a:spcPts val="0"/>
              </a:spcBef>
              <a:buClr>
                <a:srgbClr val="000000"/>
              </a:buClr>
              <a:buSzPct val="25000"/>
              <a:buFont typeface="Times New Roman"/>
              <a:buNone/>
            </a:pPr>
            <a:r>
              <a:rPr lang="en-US" sz="1200"/>
              <a:t>discussed next. Note that no distinction is made among the various applications</a:t>
            </a:r>
          </a:p>
          <a:p>
            <a:pPr lvl="0" rtl="0">
              <a:spcBef>
                <a:spcPts val="0"/>
              </a:spcBef>
              <a:buClr>
                <a:srgbClr val="000000"/>
              </a:buClr>
              <a:buSzPct val="25000"/>
              <a:buFont typeface="Times New Roman"/>
              <a:buNone/>
            </a:pPr>
            <a:r>
              <a:rPr lang="en-US" sz="1200"/>
              <a:t>(e.g., HTTP) that might use SSL; the content of the data created by such applications</a:t>
            </a:r>
          </a:p>
          <a:p>
            <a:pPr lvl="0" rtl="0">
              <a:spcBef>
                <a:spcPts val="0"/>
              </a:spcBef>
              <a:buClr>
                <a:srgbClr val="000000"/>
              </a:buClr>
              <a:buSzPct val="25000"/>
              <a:buFont typeface="Times New Roman"/>
              <a:buNone/>
            </a:pPr>
            <a:r>
              <a:rPr lang="en-US" sz="1200"/>
              <a:t>is opaque to SSL.</a:t>
            </a:r>
          </a:p>
          <a:p>
            <a:pPr lvl="0" rtl="0">
              <a:spcBef>
                <a:spcPts val="0"/>
              </a:spcBef>
              <a:buClr>
                <a:srgbClr val="000000"/>
              </a:buClr>
              <a:buSzPct val="25000"/>
              <a:buFont typeface="Times New Roman"/>
              <a:buNone/>
            </a:pPr>
            <a:r>
              <a:rPr lang="en-US" sz="1200"/>
              <a:t>The Record Protocol then transmits the resulting unit in a TCP segment.</a:t>
            </a:r>
          </a:p>
          <a:p>
            <a:pPr lvl="0" rtl="0">
              <a:spcBef>
                <a:spcPts val="0"/>
              </a:spcBef>
              <a:buClr>
                <a:srgbClr val="000000"/>
              </a:buClr>
              <a:buSzPct val="25000"/>
              <a:buFont typeface="Times New Roman"/>
              <a:buNone/>
            </a:pPr>
            <a:r>
              <a:rPr lang="en-US" sz="1200"/>
              <a:t>Received data are decrypted, verified, decompressed, and reassembled, and then</a:t>
            </a:r>
          </a:p>
          <a:p>
            <a:pPr lvl="0" rtl="0">
              <a:spcBef>
                <a:spcPts val="0"/>
              </a:spcBef>
              <a:buClr>
                <a:srgbClr val="000000"/>
              </a:buClr>
              <a:buSzPct val="25000"/>
              <a:buFont typeface="Times New Roman"/>
              <a:buNone/>
            </a:pPr>
            <a:r>
              <a:rPr lang="en-US" sz="1200"/>
              <a:t>delivered to higher-level users.</a:t>
            </a:r>
          </a:p>
          <a:p>
            <a:pPr>
              <a:spcBef>
                <a:spcPts val="0"/>
              </a:spcBef>
              <a:buNone/>
            </a:pPr>
            <a:endParaRPr/>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The Handshake Protocol consists of a series of messages exchanged by client</a:t>
            </a:r>
          </a:p>
          <a:p>
            <a:pPr lvl="0" rtl="0">
              <a:spcBef>
                <a:spcPts val="0"/>
              </a:spcBef>
              <a:buClr>
                <a:srgbClr val="000000"/>
              </a:buClr>
              <a:buSzPct val="25000"/>
              <a:buFont typeface="Times New Roman"/>
              <a:buNone/>
            </a:pPr>
            <a:r>
              <a:rPr lang="en-US" sz="1200"/>
              <a:t>and server. </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This figure shows the initial exchange needed to establish a logical</a:t>
            </a:r>
          </a:p>
          <a:p>
            <a:pPr lvl="0" rtl="0">
              <a:spcBef>
                <a:spcPts val="0"/>
              </a:spcBef>
              <a:buClr>
                <a:srgbClr val="000000"/>
              </a:buClr>
              <a:buSzPct val="25000"/>
              <a:buFont typeface="Times New Roman"/>
              <a:buNone/>
            </a:pPr>
            <a:r>
              <a:rPr lang="en-US" sz="1200"/>
              <a:t>connection between client and server. The exchange can be viewed as having</a:t>
            </a:r>
          </a:p>
          <a:p>
            <a:pPr lvl="0" rtl="0">
              <a:spcBef>
                <a:spcPts val="0"/>
              </a:spcBef>
              <a:buClr>
                <a:srgbClr val="000000"/>
              </a:buClr>
              <a:buSzPct val="25000"/>
              <a:buFont typeface="Times New Roman"/>
              <a:buNone/>
            </a:pPr>
            <a:r>
              <a:rPr lang="en-US" sz="1200"/>
              <a:t>four phases.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Phase 1 is used to initiate a logical connection and to establish the security</a:t>
            </a:r>
          </a:p>
          <a:p>
            <a:pPr lvl="0" rtl="0">
              <a:spcBef>
                <a:spcPts val="0"/>
              </a:spcBef>
              <a:buClr>
                <a:srgbClr val="000000"/>
              </a:buClr>
              <a:buSzPct val="25000"/>
              <a:buFont typeface="Times New Roman"/>
              <a:buNone/>
            </a:pPr>
            <a:r>
              <a:rPr lang="en-US" sz="1200"/>
              <a:t>capabilities that will be associated with it. The exchange is initiated by the client,</a:t>
            </a:r>
          </a:p>
          <a:p>
            <a:pPr lvl="0" rtl="0">
              <a:spcBef>
                <a:spcPts val="0"/>
              </a:spcBef>
              <a:buClr>
                <a:srgbClr val="000000"/>
              </a:buClr>
              <a:buSzPct val="25000"/>
              <a:buFont typeface="Times New Roman"/>
              <a:buNone/>
            </a:pPr>
            <a:r>
              <a:rPr lang="en-US" sz="1200"/>
              <a:t>which sends a client_hello message with the following parameters:</a:t>
            </a:r>
          </a:p>
          <a:p>
            <a:pPr>
              <a:spcBef>
                <a:spcPts val="0"/>
              </a:spcBef>
              <a:buNone/>
            </a:pPr>
            <a:endParaRPr/>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  Version: The highest TLS version understood by the client.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a:solidFill>
                  <a:schemeClr val="dk1"/>
                </a:solidFill>
              </a:rPr>
              <a:t>values are used during key exchange to prevent replay attacks.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a:solidFill>
                  <a:schemeClr val="dk1"/>
                </a:solidFill>
              </a:rPr>
              <a:t>create a new connection on this session. A zero value indicates that the client</a:t>
            </a:r>
          </a:p>
          <a:p>
            <a:pPr lvl="0" rtl="0">
              <a:spcBef>
                <a:spcPts val="0"/>
              </a:spcBef>
              <a:buNone/>
            </a:pPr>
            <a:r>
              <a:rPr lang="en-US" sz="1200">
                <a:solidFill>
                  <a:schemeClr val="dk1"/>
                </a:solidFill>
              </a:rPr>
              <a:t>wishes to establish a new connection on a new session.</a:t>
            </a:r>
          </a:p>
          <a:p>
            <a:pPr lvl="0" rtl="0">
              <a:spcBef>
                <a:spcPts val="0"/>
              </a:spcBef>
              <a:buNone/>
            </a:pPr>
            <a:endParaRPr sz="1200">
              <a:solidFill>
                <a:schemeClr val="dk1"/>
              </a:solidFill>
            </a:endParaRPr>
          </a:p>
          <a:p>
            <a:pPr lvl="0" rtl="0">
              <a:spcBef>
                <a:spcPts val="0"/>
              </a:spcBef>
              <a:buNone/>
            </a:pPr>
            <a:r>
              <a:rPr lang="en-US" sz="1200">
                <a:solidFill>
                  <a:schemeClr val="dk1"/>
                </a:solidFill>
              </a:rPr>
              <a:t>• CipherSuite: This is a list that contains the combinations of cryptographic</a:t>
            </a:r>
          </a:p>
          <a:p>
            <a:pPr lvl="0" rtl="0">
              <a:spcBef>
                <a:spcPts val="0"/>
              </a:spcBef>
              <a:buNone/>
            </a:pPr>
            <a:r>
              <a:rPr lang="en-US" sz="1200">
                <a:solidFill>
                  <a:schemeClr val="dk1"/>
                </a:solidFill>
              </a:rPr>
              <a:t>algorithms supported by the client, in decreasing order of preference. Each</a:t>
            </a:r>
          </a:p>
          <a:p>
            <a:pPr lvl="0" rtl="0">
              <a:spcBef>
                <a:spcPts val="0"/>
              </a:spcBef>
              <a:buNone/>
            </a:pPr>
            <a:r>
              <a:rPr lang="en-US" sz="1200">
                <a:solidFill>
                  <a:schemeClr val="dk1"/>
                </a:solidFill>
              </a:rPr>
              <a:t>element of the list (each cipher suite) defines both a key exchange algorithm</a:t>
            </a:r>
          </a:p>
          <a:p>
            <a:pPr lvl="0" rtl="0">
              <a:spcBef>
                <a:spcPts val="0"/>
              </a:spcBef>
              <a:buNone/>
            </a:pPr>
            <a:r>
              <a:rPr lang="en-US" sz="1200">
                <a:solidFill>
                  <a:schemeClr val="dk1"/>
                </a:solidFill>
              </a:rPr>
              <a:t>and a CipherSpec.</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 Compression method: This is a list of the compression methods the client</a:t>
            </a:r>
          </a:p>
          <a:p>
            <a:pPr lvl="0" rtl="0">
              <a:spcBef>
                <a:spcPts val="0"/>
              </a:spcBef>
              <a:buNone/>
            </a:pPr>
            <a:r>
              <a:rPr lang="en-US" sz="1200">
                <a:solidFill>
                  <a:schemeClr val="dk1"/>
                </a:solidFill>
              </a:rPr>
              <a:t>supports.</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 After sending the client_hello message, the client waits for the server_hello</a:t>
            </a:r>
          </a:p>
          <a:p>
            <a:pPr lvl="0" rtl="0">
              <a:spcBef>
                <a:spcPts val="0"/>
              </a:spcBef>
              <a:buNone/>
            </a:pPr>
            <a:r>
              <a:rPr lang="en-US" sz="1200">
                <a:solidFill>
                  <a:schemeClr val="dk1"/>
                </a:solidFill>
              </a:rPr>
              <a:t>message, which contains the same parameters as the client_hello message.</a:t>
            </a:r>
          </a:p>
          <a:p>
            <a:pPr lvl="0" rtl="0">
              <a:spcBef>
                <a:spcPts val="0"/>
              </a:spcBef>
              <a:buClr>
                <a:schemeClr val="dk1"/>
              </a:buClr>
              <a:buFont typeface="Times New Roman"/>
              <a:buNone/>
            </a:pPr>
            <a:endParaRPr sz="1200">
              <a:solidFill>
                <a:schemeClr val="dk1"/>
              </a:solidFill>
            </a:endParaRPr>
          </a:p>
          <a:p>
            <a:pPr>
              <a:spcBef>
                <a:spcPts val="0"/>
              </a:spcBef>
              <a:buNone/>
            </a:pPr>
            <a:endParaRPr/>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details of phase 2  depend on the underlying public-key encryption scheme</a:t>
            </a:r>
          </a:p>
          <a:p>
            <a:pPr lvl="0" rtl="0">
              <a:spcBef>
                <a:spcPts val="0"/>
              </a:spcBef>
              <a:buClr>
                <a:schemeClr val="dk1"/>
              </a:buClr>
              <a:buSzPct val="25000"/>
              <a:buFont typeface="Times New Roman"/>
              <a:buNone/>
            </a:pPr>
            <a:r>
              <a:rPr lang="en-US" sz="1200">
                <a:solidFill>
                  <a:schemeClr val="dk1"/>
                </a:solidFill>
              </a:rPr>
              <a:t>that is used. In some cases, the server passes a certificate to the client, possibly additional</a:t>
            </a:r>
          </a:p>
          <a:p>
            <a:pPr lvl="0" rtl="0">
              <a:spcBef>
                <a:spcPts val="0"/>
              </a:spcBef>
              <a:buClr>
                <a:schemeClr val="dk1"/>
              </a:buClr>
              <a:buSzPct val="25000"/>
              <a:buFont typeface="Times New Roman"/>
              <a:buNone/>
            </a:pPr>
            <a:r>
              <a:rPr lang="en-US" sz="1200">
                <a:solidFill>
                  <a:schemeClr val="dk1"/>
                </a:solidFill>
              </a:rPr>
              <a:t>key information, and a request for a certificate from the client.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final message in phase 2, and one that is always required, is the server_done</a:t>
            </a:r>
          </a:p>
          <a:p>
            <a:pPr lvl="0" rtl="0">
              <a:spcBef>
                <a:spcPts val="0"/>
              </a:spcBef>
              <a:buClr>
                <a:schemeClr val="dk1"/>
              </a:buClr>
              <a:buSzPct val="25000"/>
              <a:buFont typeface="Times New Roman"/>
              <a:buNone/>
            </a:pPr>
            <a:r>
              <a:rPr lang="en-US" sz="1200">
                <a:solidFill>
                  <a:schemeClr val="dk1"/>
                </a:solidFill>
              </a:rPr>
              <a:t>message, which is sent by the server to indicate the end of the server hello and associated</a:t>
            </a:r>
          </a:p>
          <a:p>
            <a:pPr lvl="0" rtl="0">
              <a:spcBef>
                <a:spcPts val="0"/>
              </a:spcBef>
              <a:buClr>
                <a:schemeClr val="dk1"/>
              </a:buClr>
              <a:buSzPct val="25000"/>
              <a:buFont typeface="Times New Roman"/>
              <a:buNone/>
            </a:pPr>
            <a:r>
              <a:rPr lang="en-US" sz="1200">
                <a:solidFill>
                  <a:schemeClr val="dk1"/>
                </a:solidFill>
              </a:rPr>
              <a:t>messages. After sending this message, the server will wait for a client response.</a:t>
            </a:r>
          </a:p>
          <a:p>
            <a:pPr>
              <a:spcBef>
                <a:spcPts val="0"/>
              </a:spcBef>
              <a:buNone/>
            </a:pPr>
            <a:endParaRPr/>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In phase 3 , upon receipt of the server_done message, the client should verify</a:t>
            </a:r>
          </a:p>
          <a:p>
            <a:pPr lvl="0" rtl="0">
              <a:spcBef>
                <a:spcPts val="0"/>
              </a:spcBef>
              <a:buClr>
                <a:schemeClr val="dk1"/>
              </a:buClr>
              <a:buSzPct val="25000"/>
              <a:buFont typeface="Times New Roman"/>
              <a:buNone/>
            </a:pPr>
            <a:r>
              <a:rPr lang="en-US" sz="1200">
                <a:solidFill>
                  <a:schemeClr val="dk1"/>
                </a:solidFill>
              </a:rPr>
              <a:t>that the server provided a valid certificate if required and check that the server_</a:t>
            </a:r>
          </a:p>
          <a:p>
            <a:pPr lvl="0" rtl="0">
              <a:spcBef>
                <a:spcPts val="0"/>
              </a:spcBef>
              <a:buClr>
                <a:schemeClr val="dk1"/>
              </a:buClr>
              <a:buSzPct val="25000"/>
              <a:buFont typeface="Times New Roman"/>
              <a:buNone/>
            </a:pPr>
            <a:r>
              <a:rPr lang="en-US" sz="1200">
                <a:solidFill>
                  <a:schemeClr val="dk1"/>
                </a:solidFill>
              </a:rPr>
              <a:t>hello parameters are acceptable. If all is satisfactory, the client sends one or more</a:t>
            </a:r>
          </a:p>
          <a:p>
            <a:pPr lvl="0" rtl="0">
              <a:spcBef>
                <a:spcPts val="0"/>
              </a:spcBef>
              <a:buClr>
                <a:schemeClr val="dk1"/>
              </a:buClr>
              <a:buSzPct val="25000"/>
              <a:buFont typeface="Times New Roman"/>
              <a:buNone/>
            </a:pPr>
            <a:r>
              <a:rPr lang="en-US" sz="1200">
                <a:solidFill>
                  <a:schemeClr val="dk1"/>
                </a:solidFill>
              </a:rPr>
              <a:t>messages back to the server, depending on the underlying public-key scheme.</a:t>
            </a:r>
          </a:p>
          <a:p>
            <a:pPr>
              <a:spcBef>
                <a:spcPts val="0"/>
              </a:spcBef>
              <a:buNone/>
            </a:pPr>
            <a:endParaRPr/>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Phase 4  completes the setting up of a secure connection. The client sends a</a:t>
            </a:r>
          </a:p>
          <a:p>
            <a:pPr lvl="0" rtl="0">
              <a:spcBef>
                <a:spcPts val="0"/>
              </a:spcBef>
              <a:buClr>
                <a:schemeClr val="dk1"/>
              </a:buClr>
              <a:buSzPct val="25000"/>
              <a:buFont typeface="Times New Roman"/>
              <a:buNone/>
            </a:pPr>
            <a:r>
              <a:rPr lang="en-US" sz="1200">
                <a:solidFill>
                  <a:schemeClr val="dk1"/>
                </a:solidFill>
              </a:rPr>
              <a:t>change_cipher_spec message and copies the pending CipherSpec into the current</a:t>
            </a:r>
          </a:p>
          <a:p>
            <a:pPr lvl="0" rtl="0">
              <a:spcBef>
                <a:spcPts val="0"/>
              </a:spcBef>
              <a:buClr>
                <a:schemeClr val="dk1"/>
              </a:buClr>
              <a:buSzPct val="25000"/>
              <a:buFont typeface="Times New Roman"/>
              <a:buNone/>
            </a:pPr>
            <a:r>
              <a:rPr lang="en-US" sz="1200">
                <a:solidFill>
                  <a:schemeClr val="dk1"/>
                </a:solidFill>
              </a:rPr>
              <a:t>CipherSpec. Note that this message is not considered part of the Handshake Protocol</a:t>
            </a:r>
          </a:p>
          <a:p>
            <a:pPr lvl="0" rtl="0">
              <a:spcBef>
                <a:spcPts val="0"/>
              </a:spcBef>
              <a:buClr>
                <a:schemeClr val="dk1"/>
              </a:buClr>
              <a:buSzPct val="25000"/>
              <a:buFont typeface="Times New Roman"/>
              <a:buNone/>
            </a:pPr>
            <a:r>
              <a:rPr lang="en-US" sz="1200">
                <a:solidFill>
                  <a:schemeClr val="dk1"/>
                </a:solidFill>
              </a:rPr>
              <a:t>but is sent using the Change Cipher Spec Protocol. The client then immediately</a:t>
            </a:r>
          </a:p>
          <a:p>
            <a:pPr lvl="0" rtl="0">
              <a:spcBef>
                <a:spcPts val="0"/>
              </a:spcBef>
              <a:buClr>
                <a:schemeClr val="dk1"/>
              </a:buClr>
              <a:buSzPct val="25000"/>
              <a:buFont typeface="Times New Roman"/>
              <a:buNone/>
            </a:pPr>
            <a:r>
              <a:rPr lang="en-US" sz="1200">
                <a:solidFill>
                  <a:schemeClr val="dk1"/>
                </a:solidFill>
              </a:rPr>
              <a:t>sends the finished message under the new algorithms, keys, and secrets. The finished</a:t>
            </a:r>
          </a:p>
          <a:p>
            <a:pPr lvl="0" rtl="0">
              <a:spcBef>
                <a:spcPts val="0"/>
              </a:spcBef>
              <a:buClr>
                <a:schemeClr val="dk1"/>
              </a:buClr>
              <a:buSzPct val="25000"/>
              <a:buFont typeface="Times New Roman"/>
              <a:buNone/>
            </a:pPr>
            <a:r>
              <a:rPr lang="en-US" sz="1200">
                <a:solidFill>
                  <a:schemeClr val="dk1"/>
                </a:solidFill>
              </a:rPr>
              <a:t>message verifies that the key exchange and authentication processes were successful.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In response to these two messages, the server sends its own change_cipher_spec</a:t>
            </a:r>
          </a:p>
          <a:p>
            <a:pPr lvl="0" rtl="0">
              <a:spcBef>
                <a:spcPts val="0"/>
              </a:spcBef>
              <a:buClr>
                <a:schemeClr val="dk1"/>
              </a:buClr>
              <a:buSzPct val="25000"/>
              <a:buFont typeface="Times New Roman"/>
              <a:buNone/>
            </a:pPr>
            <a:r>
              <a:rPr lang="en-US" sz="1200">
                <a:solidFill>
                  <a:schemeClr val="dk1"/>
                </a:solidFill>
              </a:rPr>
              <a:t>message, transfers the pending to the current CipherSpec, and sends its finished</a:t>
            </a:r>
          </a:p>
          <a:p>
            <a:pPr lvl="0" rtl="0">
              <a:spcBef>
                <a:spcPts val="0"/>
              </a:spcBef>
              <a:buClr>
                <a:schemeClr val="dk1"/>
              </a:buClr>
              <a:buSzPct val="25000"/>
              <a:buFont typeface="Times New Roman"/>
              <a:buNone/>
            </a:pPr>
            <a:r>
              <a:rPr lang="en-US" sz="1200">
                <a:solidFill>
                  <a:schemeClr val="dk1"/>
                </a:solidFill>
              </a:rPr>
              <a:t>message. At this point, the handshake is complete and the client and server may</a:t>
            </a:r>
          </a:p>
          <a:p>
            <a:pPr lvl="0" rtl="0">
              <a:spcBef>
                <a:spcPts val="0"/>
              </a:spcBef>
              <a:buClr>
                <a:schemeClr val="dk1"/>
              </a:buClr>
              <a:buSzPct val="25000"/>
              <a:buFont typeface="Times New Roman"/>
              <a:buNone/>
            </a:pPr>
            <a:r>
              <a:rPr lang="en-US" sz="1200">
                <a:solidFill>
                  <a:schemeClr val="dk1"/>
                </a:solidFill>
              </a:rPr>
              <a:t>begin to exchange application layer data.</a:t>
            </a:r>
          </a:p>
          <a:p>
            <a:pPr>
              <a:spcBef>
                <a:spcPts val="0"/>
              </a:spcBef>
              <a:buNone/>
            </a:pPr>
            <a:endParaRPr/>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r>
              <a:rPr lang="en-US" sz="1200">
                <a:solidFill>
                  <a:schemeClr val="dk1"/>
                </a:solidFill>
              </a:rPr>
              <a:t>Headshot</a:t>
            </a:r>
          </a:p>
        </p:txBody>
      </p:sp>
      <p:sp>
        <p:nvSpPr>
          <p:cNvPr id="407" name="Shape 4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There are two operation modes in IPSec.</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transport mode, security protection is provided to traffic from one end host to another, so, it is an end-to-end.</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In tunnel mode, security protection is typically provided to traffic from the gateway of a network to the gateway of another network. This is how the so-called virtual private network, or VPN, is implemented. </a:t>
            </a:r>
          </a:p>
        </p:txBody>
      </p:sp>
      <p:sp>
        <p:nvSpPr>
          <p:cNvPr id="58" name="Shape 5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t>Tunnel Mode is the more commonly used operational mode.</a:t>
            </a:r>
          </a:p>
          <a:p>
            <a:pPr lvl="0" rtl="0">
              <a:spcBef>
                <a:spcPts val="0"/>
              </a:spcBef>
              <a:buNone/>
            </a:pPr>
            <a:endParaRPr sz="1200"/>
          </a:p>
          <a:p>
            <a:pPr lvl="0" rtl="0">
              <a:spcBef>
                <a:spcPts val="0"/>
              </a:spcBef>
              <a:buNone/>
            </a:pPr>
            <a:r>
              <a:rPr lang="en-US" sz="1200"/>
              <a:t>-----</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Supposed we have two end hosts A and B belonging to the same company but in two different local area networks over the Internet. If there is an IPSec tunnel between the gateways of the two local area networks, then traffic from A to B is automatically protected by the tunnel. </a:t>
            </a:r>
          </a:p>
          <a:p>
            <a:pPr lvl="0" rtl="0">
              <a:spcBef>
                <a:spcPts val="0"/>
              </a:spcBef>
              <a:buClr>
                <a:srgbClr val="000000"/>
              </a:buClr>
              <a:buFont typeface="Arial"/>
              <a:buNone/>
            </a:pPr>
            <a:endParaRPr sz="1200"/>
          </a:p>
          <a:p>
            <a:pPr lvl="0" rtl="0">
              <a:spcBef>
                <a:spcPts val="0"/>
              </a:spcBef>
              <a:buNone/>
            </a:pPr>
            <a:r>
              <a:rPr lang="en-US" sz="1200"/>
              <a:t>----</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That is, A can send unencrypted, or, unprotected packets, and before they leave the local area network, the gateway adds protection, and sends the packets to the gateway to B’s network, which un-processes the packets, for example, decrypts the packets and sends them to B.</a:t>
            </a:r>
          </a:p>
          <a:p>
            <a:pPr lvl="0" rtl="0">
              <a:spcBef>
                <a:spcPts val="0"/>
              </a:spcBef>
              <a:buClr>
                <a:srgbClr val="000000"/>
              </a:buClr>
              <a:buFont typeface="Arial"/>
              <a:buNone/>
            </a:pPr>
            <a:endParaRPr sz="1200"/>
          </a:p>
          <a:p>
            <a:pPr lvl="0" rtl="0">
              <a:spcBef>
                <a:spcPts val="0"/>
              </a:spcBef>
              <a:buNone/>
            </a:pPr>
            <a:r>
              <a:rPr lang="en-US" sz="1200"/>
              <a:t>-----</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gateway of A’s network actually encapsulates traffic from A to B by adding a new IP header that specifies the gateway as its source IP and B’s gateway as its destination IP to make sure that the protected packet is delivered to B’s gateway first. It also includes the IPSec header, which contains information about the protection provided using AH or ESP, which we will discuss shortly. The original packet becomes the data or payload of the new IP packet.</a:t>
            </a:r>
          </a:p>
          <a:p>
            <a:pPr>
              <a:spcBef>
                <a:spcPts val="0"/>
              </a:spcBef>
              <a:buNone/>
            </a:pPr>
            <a:endParaRPr/>
          </a:p>
        </p:txBody>
      </p:sp>
      <p:sp>
        <p:nvSpPr>
          <p:cNvPr id="65" name="Shape 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 </a:t>
            </a:r>
            <a:r>
              <a:rPr lang="en-US" sz="1200">
                <a:solidFill>
                  <a:schemeClr val="dk1"/>
                </a:solidFill>
              </a:rPr>
              <a:t>Answer D</a:t>
            </a:r>
          </a:p>
        </p:txBody>
      </p:sp>
      <p:sp>
        <p:nvSpPr>
          <p:cNvPr id="76" name="Shape 7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discuss the architecture of IPSec.</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security policy specifies what protection is needed at the IP layer.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security mechanisms include a key exchange protocol for negotiating protection parameters including cryptographic algorithms and keys, and two types of protections: ESP and AH.</a:t>
            </a:r>
          </a:p>
          <a:p>
            <a:pPr>
              <a:spcBef>
                <a:spcPts val="0"/>
              </a:spcBef>
              <a:buNone/>
            </a:pPr>
            <a:endParaRPr/>
          </a:p>
        </p:txBody>
      </p:sp>
      <p:sp>
        <p:nvSpPr>
          <p:cNvPr id="83" name="Shape 8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IPSec and TLS</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869500" y="3130312"/>
            <a:ext cx="101136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IPSec and the Internet key exchange protocol</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Transport layer security protocol</a:t>
            </a:r>
          </a:p>
        </p:txBody>
      </p:sp>
      <p:cxnSp>
        <p:nvCxnSpPr>
          <p:cNvPr id="18" name="Shape 18"/>
          <p:cNvCxnSpPr/>
          <p:nvPr/>
        </p:nvCxnSpPr>
        <p:spPr>
          <a:xfrm>
            <a:off x="864250" y="25187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3333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747300" y="5009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ESP Modes Quiz</a:t>
            </a:r>
          </a:p>
        </p:txBody>
      </p:sp>
      <p:sp>
        <p:nvSpPr>
          <p:cNvPr id="94" name="Shape 94"/>
          <p:cNvSpPr txBox="1">
            <a:spLocks noGrp="1"/>
          </p:cNvSpPr>
          <p:nvPr>
            <p:ph type="body" idx="1"/>
          </p:nvPr>
        </p:nvSpPr>
        <p:spPr>
          <a:xfrm>
            <a:off x="1652200" y="2339112"/>
            <a:ext cx="10904100" cy="10458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ESP can be securely used in...</a:t>
            </a:r>
          </a:p>
          <a:p>
            <a:pPr marL="0" lvl="0" indent="0" rtl="0">
              <a:lnSpc>
                <a:spcPct val="100000"/>
              </a:lnSpc>
              <a:spcBef>
                <a:spcPts val="0"/>
              </a:spcBef>
              <a:buNone/>
            </a:pPr>
            <a:endParaRPr sz="3000">
              <a:solidFill>
                <a:schemeClr val="dk1"/>
              </a:solidFill>
            </a:endParaRPr>
          </a:p>
        </p:txBody>
      </p:sp>
      <p:pic>
        <p:nvPicPr>
          <p:cNvPr id="95" name="Shape 95"/>
          <p:cNvPicPr preferRelativeResize="0"/>
          <p:nvPr/>
        </p:nvPicPr>
        <p:blipFill>
          <a:blip r:embed="rId3">
            <a:alphaModFix/>
          </a:blip>
          <a:stretch>
            <a:fillRect/>
          </a:stretch>
        </p:blipFill>
        <p:spPr>
          <a:xfrm>
            <a:off x="1201474" y="564524"/>
            <a:ext cx="1322599" cy="1459999"/>
          </a:xfrm>
          <a:prstGeom prst="rect">
            <a:avLst/>
          </a:prstGeom>
          <a:noFill/>
          <a:ln>
            <a:noFill/>
          </a:ln>
        </p:spPr>
      </p:pic>
      <p:sp>
        <p:nvSpPr>
          <p:cNvPr id="96" name="Shape 96"/>
          <p:cNvSpPr/>
          <p:nvPr/>
        </p:nvSpPr>
        <p:spPr>
          <a:xfrm>
            <a:off x="2662525" y="32722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7" name="Shape 97"/>
          <p:cNvSpPr txBox="1"/>
          <p:nvPr/>
        </p:nvSpPr>
        <p:spPr>
          <a:xfrm>
            <a:off x="2747300" y="1376625"/>
            <a:ext cx="7828200"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all answer(s) that are correct.</a:t>
            </a:r>
          </a:p>
        </p:txBody>
      </p:sp>
      <p:sp>
        <p:nvSpPr>
          <p:cNvPr id="98" name="Shape 98"/>
          <p:cNvSpPr/>
          <p:nvPr/>
        </p:nvSpPr>
        <p:spPr>
          <a:xfrm>
            <a:off x="2662525" y="43785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 name="Shape 99"/>
          <p:cNvSpPr txBox="1"/>
          <p:nvPr/>
        </p:nvSpPr>
        <p:spPr>
          <a:xfrm>
            <a:off x="3432475" y="3699500"/>
            <a:ext cx="7587000" cy="2008800"/>
          </a:xfrm>
          <a:prstGeom prst="rect">
            <a:avLst/>
          </a:prstGeom>
          <a:noFill/>
          <a:ln>
            <a:noFill/>
          </a:ln>
        </p:spPr>
        <p:txBody>
          <a:bodyPr lIns="91425" tIns="91425" rIns="91425" bIns="91425" anchor="ctr" anchorCtr="0">
            <a:noAutofit/>
          </a:bodyPr>
          <a:lstStyle/>
          <a:p>
            <a:pPr rtl="0">
              <a:lnSpc>
                <a:spcPct val="115000"/>
              </a:lnSpc>
              <a:spcBef>
                <a:spcPts val="0"/>
              </a:spcBef>
              <a:buNone/>
            </a:pPr>
            <a:r>
              <a:rPr lang="en-US" sz="3000">
                <a:solidFill>
                  <a:schemeClr val="dk1"/>
                </a:solidFill>
                <a:latin typeface="Gloria Hallelujah"/>
                <a:ea typeface="Gloria Hallelujah"/>
                <a:cs typeface="Gloria Hallelujah"/>
                <a:sym typeface="Gloria Hallelujah"/>
              </a:rPr>
              <a:t>encryption only mode</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rtl="0">
              <a:lnSpc>
                <a:spcPct val="115000"/>
              </a:lnSpc>
              <a:spcBef>
                <a:spcPts val="0"/>
              </a:spcBef>
              <a:buNone/>
            </a:pPr>
            <a:r>
              <a:rPr lang="en-US" sz="3000">
                <a:solidFill>
                  <a:schemeClr val="dk1"/>
                </a:solidFill>
                <a:latin typeface="Gloria Hallelujah"/>
                <a:ea typeface="Gloria Hallelujah"/>
                <a:cs typeface="Gloria Hallelujah"/>
                <a:sym typeface="Gloria Hallelujah"/>
              </a:rPr>
              <a:t>authentication only mode</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lvl="0" rtl="0">
              <a:lnSpc>
                <a:spcPct val="115000"/>
              </a:lnSpc>
              <a:spcBef>
                <a:spcPts val="0"/>
              </a:spcBef>
              <a:buNone/>
            </a:pPr>
            <a:r>
              <a:rPr lang="en-US" sz="3000">
                <a:solidFill>
                  <a:schemeClr val="dk1"/>
                </a:solidFill>
                <a:latin typeface="Gloria Hallelujah"/>
                <a:ea typeface="Gloria Hallelujah"/>
                <a:cs typeface="Gloria Hallelujah"/>
                <a:sym typeface="Gloria Hallelujah"/>
              </a:rPr>
              <a:t>encryption and authentication mode</a:t>
            </a:r>
          </a:p>
        </p:txBody>
      </p:sp>
      <p:sp>
        <p:nvSpPr>
          <p:cNvPr id="100" name="Shape 100"/>
          <p:cNvSpPr/>
          <p:nvPr/>
        </p:nvSpPr>
        <p:spPr>
          <a:xfrm>
            <a:off x="2662525" y="54848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ESP in Transport Mode</a:t>
            </a:r>
          </a:p>
        </p:txBody>
      </p:sp>
      <p:pic>
        <p:nvPicPr>
          <p:cNvPr id="107" name="Shape 107"/>
          <p:cNvPicPr preferRelativeResize="0"/>
          <p:nvPr/>
        </p:nvPicPr>
        <p:blipFill>
          <a:blip r:embed="rId3">
            <a:alphaModFix/>
          </a:blip>
          <a:stretch>
            <a:fillRect/>
          </a:stretch>
        </p:blipFill>
        <p:spPr>
          <a:xfrm>
            <a:off x="347449" y="1135551"/>
            <a:ext cx="10828001" cy="52624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ESP Tunnel Mode</a:t>
            </a:r>
          </a:p>
        </p:txBody>
      </p:sp>
      <p:pic>
        <p:nvPicPr>
          <p:cNvPr id="114" name="Shape 114"/>
          <p:cNvPicPr preferRelativeResize="0"/>
          <p:nvPr/>
        </p:nvPicPr>
        <p:blipFill>
          <a:blip r:embed="rId3">
            <a:alphaModFix/>
          </a:blip>
          <a:stretch>
            <a:fillRect/>
          </a:stretch>
        </p:blipFill>
        <p:spPr>
          <a:xfrm>
            <a:off x="370474" y="1486450"/>
            <a:ext cx="11451051" cy="463790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394751" y="1371600"/>
            <a:ext cx="4438374" cy="4793024"/>
          </a:xfrm>
          <a:prstGeom prst="rect">
            <a:avLst/>
          </a:prstGeom>
          <a:noFill/>
          <a:ln>
            <a:noFill/>
          </a:ln>
        </p:spPr>
      </p:pic>
      <p:sp>
        <p:nvSpPr>
          <p:cNvPr id="121" name="Shape 12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Authentication Header (AH)</a:t>
            </a:r>
          </a:p>
        </p:txBody>
      </p:sp>
      <p:sp>
        <p:nvSpPr>
          <p:cNvPr id="122" name="Shape 122"/>
          <p:cNvSpPr txBox="1">
            <a:spLocks noGrp="1"/>
          </p:cNvSpPr>
          <p:nvPr>
            <p:ph type="body" idx="1"/>
          </p:nvPr>
        </p:nvSpPr>
        <p:spPr>
          <a:xfrm>
            <a:off x="4913046" y="1447800"/>
            <a:ext cx="64148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Authentication is applied to the entire packet, with the </a:t>
            </a:r>
            <a:r>
              <a:rPr lang="en-US" sz="3000" b="1">
                <a:solidFill>
                  <a:srgbClr val="6B9462"/>
                </a:solidFill>
              </a:rPr>
              <a:t>mutable fields in the IP header “zeroed out”</a:t>
            </a:r>
          </a:p>
          <a:p>
            <a:pPr marL="0" lvl="0" indent="0" rtl="0">
              <a:lnSpc>
                <a:spcPct val="115000"/>
              </a:lnSpc>
              <a:spcBef>
                <a:spcPts val="0"/>
              </a:spcBef>
              <a:buNone/>
            </a:pPr>
            <a:endParaRPr sz="3000">
              <a:solidFill>
                <a:schemeClr val="dk1"/>
              </a:solidFill>
            </a:endParaRPr>
          </a:p>
          <a:p>
            <a:pPr marL="342900" lvl="0" indent="-190500" rtl="0">
              <a:lnSpc>
                <a:spcPct val="115000"/>
              </a:lnSpc>
              <a:spcBef>
                <a:spcPts val="640"/>
              </a:spcBef>
              <a:buClr>
                <a:schemeClr val="dk1"/>
              </a:buClr>
              <a:buSzPct val="100000"/>
              <a:buFont typeface="Gloria Hallelujah"/>
            </a:pPr>
            <a:r>
              <a:rPr lang="en-US" sz="3000">
                <a:solidFill>
                  <a:schemeClr val="dk1"/>
                </a:solidFill>
              </a:rPr>
              <a:t>If both ESP and AH are applied to a packet, </a:t>
            </a:r>
            <a:r>
              <a:rPr lang="en-US" sz="3000" b="1">
                <a:solidFill>
                  <a:srgbClr val="6699FF"/>
                </a:solidFill>
              </a:rPr>
              <a:t>AH follows ESP</a:t>
            </a:r>
          </a:p>
          <a:p>
            <a:pPr lvl="0" rtl="0">
              <a:lnSpc>
                <a:spcPct val="115000"/>
              </a:lnSpc>
              <a:spcBef>
                <a:spcPts val="0"/>
              </a:spcBef>
              <a:buNone/>
            </a:pPr>
            <a:endParaRPr sz="300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0" y="228600"/>
            <a:ext cx="11845499"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Authentication Header in Transport Mode</a:t>
            </a:r>
          </a:p>
        </p:txBody>
      </p:sp>
      <p:pic>
        <p:nvPicPr>
          <p:cNvPr id="129" name="Shape 129"/>
          <p:cNvPicPr preferRelativeResize="0"/>
          <p:nvPr/>
        </p:nvPicPr>
        <p:blipFill>
          <a:blip r:embed="rId3">
            <a:alphaModFix/>
          </a:blip>
          <a:stretch>
            <a:fillRect/>
          </a:stretch>
        </p:blipFill>
        <p:spPr>
          <a:xfrm>
            <a:off x="739787" y="1459025"/>
            <a:ext cx="10712424" cy="4771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0" y="228600"/>
            <a:ext cx="11845499"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Authentication Header in Tunnel Mode</a:t>
            </a:r>
          </a:p>
        </p:txBody>
      </p:sp>
      <p:pic>
        <p:nvPicPr>
          <p:cNvPr id="136" name="Shape 136"/>
          <p:cNvPicPr preferRelativeResize="0"/>
          <p:nvPr/>
        </p:nvPicPr>
        <p:blipFill>
          <a:blip r:embed="rId3">
            <a:alphaModFix/>
          </a:blip>
          <a:stretch>
            <a:fillRect/>
          </a:stretch>
        </p:blipFill>
        <p:spPr>
          <a:xfrm>
            <a:off x="858513" y="1547975"/>
            <a:ext cx="10128474" cy="46827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250875" y="2723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ESP and AH Quiz</a:t>
            </a:r>
          </a:p>
        </p:txBody>
      </p:sp>
      <p:pic>
        <p:nvPicPr>
          <p:cNvPr id="143" name="Shape 143"/>
          <p:cNvPicPr preferRelativeResize="0"/>
          <p:nvPr/>
        </p:nvPicPr>
        <p:blipFill>
          <a:blip r:embed="rId3">
            <a:alphaModFix/>
          </a:blip>
          <a:stretch>
            <a:fillRect/>
          </a:stretch>
        </p:blipFill>
        <p:spPr>
          <a:xfrm>
            <a:off x="679924" y="448399"/>
            <a:ext cx="1322599" cy="1459999"/>
          </a:xfrm>
          <a:prstGeom prst="rect">
            <a:avLst/>
          </a:prstGeom>
          <a:noFill/>
          <a:ln>
            <a:noFill/>
          </a:ln>
        </p:spPr>
      </p:pic>
      <p:sp>
        <p:nvSpPr>
          <p:cNvPr id="145" name="Shape 145"/>
          <p:cNvSpPr txBox="1"/>
          <p:nvPr/>
        </p:nvSpPr>
        <p:spPr>
          <a:xfrm>
            <a:off x="2285675" y="1192925"/>
            <a:ext cx="81707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Label each statement T for True or F For False:</a:t>
            </a:r>
          </a:p>
        </p:txBody>
      </p:sp>
      <p:sp>
        <p:nvSpPr>
          <p:cNvPr id="147" name="Shape 147"/>
          <p:cNvSpPr txBox="1"/>
          <p:nvPr/>
        </p:nvSpPr>
        <p:spPr>
          <a:xfrm>
            <a:off x="1466275" y="3361450"/>
            <a:ext cx="10561499" cy="2008800"/>
          </a:xfrm>
          <a:prstGeom prst="rect">
            <a:avLst/>
          </a:prstGeom>
          <a:noFill/>
          <a:ln>
            <a:noFill/>
          </a:ln>
        </p:spPr>
        <p:txBody>
          <a:bodyPr lIns="91425" tIns="91425" rIns="91425" bIns="91425" anchor="ctr" anchorCtr="0">
            <a:noAutofit/>
          </a:bodyPr>
          <a:lstStyle/>
          <a:p>
            <a:pPr lvl="0" rtl="0">
              <a:lnSpc>
                <a:spcPct val="80000"/>
              </a:lnSpc>
              <a:spcBef>
                <a:spcPts val="540"/>
              </a:spcBef>
              <a:buNone/>
            </a:pPr>
            <a:r>
              <a:rPr lang="en-US" sz="3000" dirty="0">
                <a:solidFill>
                  <a:schemeClr val="dk1"/>
                </a:solidFill>
                <a:latin typeface="Gloria Hallelujah"/>
                <a:ea typeface="Gloria Hallelujah"/>
                <a:cs typeface="Gloria Hallelujah"/>
                <a:sym typeface="Gloria Hallelujah"/>
              </a:rPr>
              <a:t>ESP can provide both confidentiality and integrity protection</a:t>
            </a:r>
          </a:p>
          <a:p>
            <a:pPr lvl="0" rtl="0">
              <a:lnSpc>
                <a:spcPct val="80000"/>
              </a:lnSpc>
              <a:spcBef>
                <a:spcPts val="540"/>
              </a:spcBef>
              <a:buNone/>
            </a:pPr>
            <a:r>
              <a:rPr lang="en-US" sz="3000" dirty="0">
                <a:solidFill>
                  <a:schemeClr val="dk1"/>
                </a:solidFill>
                <a:latin typeface="Gloria Hallelujah"/>
                <a:ea typeface="Gloria Hallelujah"/>
                <a:cs typeface="Gloria Hallelujah"/>
                <a:sym typeface="Gloria Hallelujah"/>
              </a:rPr>
              <a:t>If the authentication option of ESP is chosen, message integrity code is computed before encryption</a:t>
            </a:r>
          </a:p>
          <a:p>
            <a:pPr lvl="0" rtl="0">
              <a:lnSpc>
                <a:spcPct val="80000"/>
              </a:lnSpc>
              <a:spcBef>
                <a:spcPts val="540"/>
              </a:spcBef>
              <a:buNone/>
            </a:pPr>
            <a:r>
              <a:rPr lang="en-US" sz="3000" dirty="0">
                <a:solidFill>
                  <a:schemeClr val="dk1"/>
                </a:solidFill>
                <a:latin typeface="Gloria Hallelujah"/>
                <a:ea typeface="Gloria Hallelujah"/>
                <a:cs typeface="Gloria Hallelujah"/>
                <a:sym typeface="Gloria Hallelujah"/>
              </a:rPr>
              <a:t>To protect the confidentiality and integrity of the whole original IP packet, we can use ESP with authentication option in tunnel mode.</a:t>
            </a:r>
          </a:p>
          <a:p>
            <a:pPr lvl="0" rtl="0">
              <a:lnSpc>
                <a:spcPct val="80000"/>
              </a:lnSpc>
              <a:spcBef>
                <a:spcPts val="540"/>
              </a:spcBef>
              <a:buNone/>
            </a:pPr>
            <a:r>
              <a:rPr lang="en-US" sz="3000" dirty="0">
                <a:solidFill>
                  <a:schemeClr val="dk1"/>
                </a:solidFill>
                <a:latin typeface="Gloria Hallelujah"/>
                <a:ea typeface="Gloria Hallelujah"/>
                <a:cs typeface="Gloria Hallelujah"/>
                <a:sym typeface="Gloria Hallelujah"/>
              </a:rPr>
              <a:t>In AH, the integrity hash covers the IP header</a:t>
            </a:r>
          </a:p>
          <a:p>
            <a:pPr marL="457200" lvl="0" indent="0" rtl="0">
              <a:spcBef>
                <a:spcPts val="0"/>
              </a:spcBef>
              <a:buNone/>
            </a:pPr>
            <a:endParaRPr sz="3000" dirty="0">
              <a:solidFill>
                <a:schemeClr val="dk1"/>
              </a:solidFill>
              <a:latin typeface="Gloria Hallelujah"/>
              <a:ea typeface="Gloria Hallelujah"/>
              <a:cs typeface="Gloria Hallelujah"/>
              <a:sym typeface="Gloria Hallelujah"/>
            </a:endParaRPr>
          </a:p>
        </p:txBody>
      </p:sp>
      <p:sp>
        <p:nvSpPr>
          <p:cNvPr id="149" name="Shape 149"/>
          <p:cNvSpPr/>
          <p:nvPr/>
        </p:nvSpPr>
        <p:spPr>
          <a:xfrm>
            <a:off x="797418" y="5168895"/>
            <a:ext cx="431996" cy="420866"/>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49"/>
          <p:cNvSpPr/>
          <p:nvPr/>
        </p:nvSpPr>
        <p:spPr>
          <a:xfrm>
            <a:off x="787381" y="4021711"/>
            <a:ext cx="431996" cy="420866"/>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49"/>
          <p:cNvSpPr/>
          <p:nvPr/>
        </p:nvSpPr>
        <p:spPr>
          <a:xfrm>
            <a:off x="792111" y="3228959"/>
            <a:ext cx="431996" cy="420866"/>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149"/>
          <p:cNvSpPr/>
          <p:nvPr/>
        </p:nvSpPr>
        <p:spPr>
          <a:xfrm>
            <a:off x="782074" y="2702031"/>
            <a:ext cx="431996" cy="420866"/>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Internet Key Exchange</a:t>
            </a:r>
          </a:p>
        </p:txBody>
      </p:sp>
      <p:sp>
        <p:nvSpPr>
          <p:cNvPr id="156" name="Shape 156"/>
          <p:cNvSpPr txBox="1">
            <a:spLocks noGrp="1"/>
          </p:cNvSpPr>
          <p:nvPr>
            <p:ph type="body" idx="1"/>
          </p:nvPr>
        </p:nvSpPr>
        <p:spPr>
          <a:xfrm>
            <a:off x="5448671" y="1752600"/>
            <a:ext cx="5726700" cy="4904699"/>
          </a:xfrm>
          <a:prstGeom prst="rect">
            <a:avLst/>
          </a:prstGeom>
        </p:spPr>
        <p:txBody>
          <a:bodyPr lIns="117825" tIns="117825" rIns="117825" bIns="117825" anchor="t" anchorCtr="0">
            <a:noAutofit/>
          </a:bodyPr>
          <a:lstStyle/>
          <a:p>
            <a:pPr marL="342900" lvl="0" indent="-190500" rtl="0">
              <a:lnSpc>
                <a:spcPct val="150000"/>
              </a:lnSpc>
              <a:spcBef>
                <a:spcPts val="0"/>
              </a:spcBef>
              <a:buClr>
                <a:schemeClr val="dk1"/>
              </a:buClr>
              <a:buSzPct val="100000"/>
              <a:buFont typeface="Gloria Hallelujah"/>
            </a:pPr>
            <a:r>
              <a:rPr lang="en-US" sz="3000">
                <a:solidFill>
                  <a:schemeClr val="dk1"/>
                </a:solidFill>
              </a:rPr>
              <a:t>Exchange and negotiate security policies </a:t>
            </a:r>
          </a:p>
          <a:p>
            <a:pPr marL="342900" lvl="0" indent="-190500" rtl="0">
              <a:lnSpc>
                <a:spcPct val="150000"/>
              </a:lnSpc>
              <a:spcBef>
                <a:spcPts val="640"/>
              </a:spcBef>
              <a:buClr>
                <a:schemeClr val="dk1"/>
              </a:buClr>
              <a:buSzPct val="100000"/>
              <a:buFont typeface="Gloria Hallelujah"/>
            </a:pPr>
            <a:r>
              <a:rPr lang="en-US" sz="3000">
                <a:solidFill>
                  <a:schemeClr val="dk1"/>
                </a:solidFill>
              </a:rPr>
              <a:t>Establish parameters</a:t>
            </a:r>
          </a:p>
          <a:p>
            <a:pPr marL="1143000" lvl="2" indent="-129539" rtl="0">
              <a:lnSpc>
                <a:spcPct val="150000"/>
              </a:lnSpc>
              <a:spcBef>
                <a:spcPts val="560"/>
              </a:spcBef>
              <a:buClr>
                <a:srgbClr val="6699FF"/>
              </a:buClr>
              <a:buSzPct val="100000"/>
              <a:buFont typeface="Gloria Hallelujah"/>
            </a:pPr>
            <a:r>
              <a:rPr lang="en-US" sz="3000" b="1">
                <a:solidFill>
                  <a:srgbClr val="6699FF"/>
                </a:solidFill>
              </a:rPr>
              <a:t>Security Associations</a:t>
            </a:r>
          </a:p>
          <a:p>
            <a:pPr marL="342900" lvl="0" indent="-190500" rtl="0">
              <a:lnSpc>
                <a:spcPct val="150000"/>
              </a:lnSpc>
              <a:spcBef>
                <a:spcPts val="640"/>
              </a:spcBef>
              <a:buClr>
                <a:srgbClr val="6B9462"/>
              </a:buClr>
              <a:buSzPct val="100000"/>
              <a:buFont typeface="Gloria Hallelujah"/>
            </a:pPr>
            <a:r>
              <a:rPr lang="en-US" sz="3000" b="1">
                <a:solidFill>
                  <a:srgbClr val="6B9462"/>
                </a:solidFill>
              </a:rPr>
              <a:t>Key exchange</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157" name="Shape 157"/>
          <p:cNvPicPr preferRelativeResize="0"/>
          <p:nvPr/>
        </p:nvPicPr>
        <p:blipFill>
          <a:blip r:embed="rId3">
            <a:alphaModFix/>
          </a:blip>
          <a:stretch>
            <a:fillRect/>
          </a:stretch>
        </p:blipFill>
        <p:spPr>
          <a:xfrm>
            <a:off x="422698" y="1515575"/>
            <a:ext cx="4697699" cy="455727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812241" y="-11106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Security Association</a:t>
            </a:r>
          </a:p>
        </p:txBody>
      </p:sp>
      <p:sp>
        <p:nvSpPr>
          <p:cNvPr id="164" name="Shape 164"/>
          <p:cNvSpPr txBox="1">
            <a:spLocks noGrp="1"/>
          </p:cNvSpPr>
          <p:nvPr>
            <p:ph type="body" idx="1"/>
          </p:nvPr>
        </p:nvSpPr>
        <p:spPr>
          <a:xfrm>
            <a:off x="812250" y="1032025"/>
            <a:ext cx="10363200" cy="5244300"/>
          </a:xfrm>
          <a:prstGeom prst="rect">
            <a:avLst/>
          </a:prstGeom>
        </p:spPr>
        <p:txBody>
          <a:bodyPr lIns="117825" tIns="117825" rIns="117825" bIns="117825" anchor="t" anchorCtr="0">
            <a:noAutofit/>
          </a:bodyPr>
          <a:lstStyle/>
          <a:p>
            <a:pPr marL="342900" lvl="0" indent="-209550" rtl="0">
              <a:lnSpc>
                <a:spcPct val="90000"/>
              </a:lnSpc>
              <a:spcBef>
                <a:spcPts val="0"/>
              </a:spcBef>
              <a:buClr>
                <a:srgbClr val="6699FF"/>
              </a:buClr>
              <a:buSzPct val="100000"/>
              <a:buFont typeface="Gloria Hallelujah"/>
            </a:pPr>
            <a:r>
              <a:rPr lang="en-US" sz="3000" b="1" dirty="0">
                <a:solidFill>
                  <a:srgbClr val="6699FF"/>
                </a:solidFill>
              </a:rPr>
              <a:t>One-way relationship between a sender and a receiver, defined by IPSec parameters</a:t>
            </a:r>
          </a:p>
          <a:p>
            <a:pPr marL="1143000" lvl="2" indent="-129539" rtl="0">
              <a:lnSpc>
                <a:spcPct val="90000"/>
              </a:lnSpc>
              <a:spcBef>
                <a:spcPts val="480"/>
              </a:spcBef>
              <a:buClr>
                <a:schemeClr val="dk1"/>
              </a:buClr>
              <a:buSzPct val="100000"/>
              <a:buFont typeface="Gloria Hallelujah"/>
            </a:pPr>
            <a:r>
              <a:rPr lang="en-US" sz="3000" dirty="0">
                <a:solidFill>
                  <a:schemeClr val="dk1"/>
                </a:solidFill>
              </a:rPr>
              <a:t>One SA for inbound traffic, another SA for outbound</a:t>
            </a:r>
          </a:p>
          <a:p>
            <a:pPr marL="342900" lvl="0" indent="-209550" rtl="0">
              <a:lnSpc>
                <a:spcPct val="90000"/>
              </a:lnSpc>
              <a:spcBef>
                <a:spcPts val="560"/>
              </a:spcBef>
              <a:buClr>
                <a:srgbClr val="6B9462"/>
              </a:buClr>
              <a:buSzPct val="100000"/>
              <a:buFont typeface="Gloria Hallelujah"/>
            </a:pPr>
            <a:r>
              <a:rPr lang="en-US" sz="3000" b="1" dirty="0">
                <a:solidFill>
                  <a:srgbClr val="6B9462"/>
                </a:solidFill>
              </a:rPr>
              <a:t>Security Association Database (SADB)</a:t>
            </a:r>
          </a:p>
          <a:p>
            <a:pPr marL="342900" lvl="0" indent="-190500" rtl="0">
              <a:lnSpc>
                <a:spcPct val="90000"/>
              </a:lnSpc>
              <a:spcBef>
                <a:spcPts val="640"/>
              </a:spcBef>
              <a:buClr>
                <a:srgbClr val="6B9462"/>
              </a:buClr>
              <a:buSzPct val="100000"/>
              <a:buFont typeface="Gloria Hallelujah"/>
            </a:pPr>
            <a:r>
              <a:rPr lang="en-US" sz="3000" b="1" dirty="0">
                <a:solidFill>
                  <a:srgbClr val="6B9462"/>
                </a:solidFill>
              </a:rPr>
              <a:t>Security Parameter Index (SPI)</a:t>
            </a:r>
          </a:p>
          <a:p>
            <a:pPr marL="1143000" lvl="2" indent="-129539" rtl="0">
              <a:lnSpc>
                <a:spcPct val="90000"/>
              </a:lnSpc>
              <a:spcBef>
                <a:spcPts val="560"/>
              </a:spcBef>
              <a:buClr>
                <a:schemeClr val="dk1"/>
              </a:buClr>
              <a:buSzPct val="100000"/>
              <a:buFont typeface="Gloria Hallelujah"/>
            </a:pPr>
            <a:r>
              <a:rPr lang="en-US" sz="3000" dirty="0">
                <a:solidFill>
                  <a:schemeClr val="dk1"/>
                </a:solidFill>
              </a:rPr>
              <a:t>A unique index for each entry in the SADB</a:t>
            </a:r>
          </a:p>
          <a:p>
            <a:pPr marL="1143000" lvl="2" indent="-129539" rtl="0">
              <a:lnSpc>
                <a:spcPct val="90000"/>
              </a:lnSpc>
              <a:spcBef>
                <a:spcPts val="560"/>
              </a:spcBef>
              <a:buClr>
                <a:schemeClr val="dk1"/>
              </a:buClr>
              <a:buSzPct val="100000"/>
              <a:buFont typeface="Gloria Hallelujah"/>
            </a:pPr>
            <a:r>
              <a:rPr lang="en-US" sz="3000" dirty="0">
                <a:solidFill>
                  <a:schemeClr val="dk1"/>
                </a:solidFill>
              </a:rPr>
              <a:t>Identifies the SA associated with a packet</a:t>
            </a:r>
          </a:p>
          <a:p>
            <a:pPr marL="342900" lvl="0" indent="-190500" rtl="0">
              <a:lnSpc>
                <a:spcPct val="90000"/>
              </a:lnSpc>
              <a:spcBef>
                <a:spcPts val="640"/>
              </a:spcBef>
              <a:buClr>
                <a:srgbClr val="6B9462"/>
              </a:buClr>
              <a:buSzPct val="100000"/>
              <a:buFont typeface="Gloria Hallelujah"/>
            </a:pPr>
            <a:r>
              <a:rPr lang="en-US" sz="3000" b="1" dirty="0">
                <a:solidFill>
                  <a:srgbClr val="6B9462"/>
                </a:solidFill>
              </a:rPr>
              <a:t>Security Policy Database (SPD)</a:t>
            </a:r>
          </a:p>
          <a:p>
            <a:pPr marL="1143000" lvl="2" indent="-129539" rtl="0">
              <a:lnSpc>
                <a:spcPct val="90000"/>
              </a:lnSpc>
              <a:spcBef>
                <a:spcPts val="560"/>
              </a:spcBef>
              <a:buClr>
                <a:schemeClr val="dk1"/>
              </a:buClr>
              <a:buSzPct val="100000"/>
              <a:buFont typeface="Gloria Hallelujah"/>
            </a:pPr>
            <a:r>
              <a:rPr lang="en-US" sz="3000" dirty="0">
                <a:solidFill>
                  <a:schemeClr val="dk1"/>
                </a:solidFill>
              </a:rPr>
              <a:t>Store policies used to establish SAs</a:t>
            </a:r>
          </a:p>
          <a:p>
            <a:pPr lvl="0" rtl="0">
              <a:spcBef>
                <a:spcPts val="0"/>
              </a:spcBef>
              <a:buNone/>
            </a:pPr>
            <a:endParaRPr sz="30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SPD and SADB Fit Together</a:t>
            </a:r>
          </a:p>
        </p:txBody>
      </p:sp>
      <p:pic>
        <p:nvPicPr>
          <p:cNvPr id="171" name="Shape 171"/>
          <p:cNvPicPr preferRelativeResize="0"/>
          <p:nvPr/>
        </p:nvPicPr>
        <p:blipFill>
          <a:blip r:embed="rId3">
            <a:alphaModFix/>
          </a:blip>
          <a:stretch>
            <a:fillRect/>
          </a:stretch>
        </p:blipFill>
        <p:spPr>
          <a:xfrm>
            <a:off x="1045600" y="1371600"/>
            <a:ext cx="9896475" cy="483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Goals of IPSec</a:t>
            </a:r>
          </a:p>
        </p:txBody>
      </p:sp>
      <p:pic>
        <p:nvPicPr>
          <p:cNvPr id="26" name="Shape 26"/>
          <p:cNvPicPr preferRelativeResize="0"/>
          <p:nvPr/>
        </p:nvPicPr>
        <p:blipFill>
          <a:blip r:embed="rId3">
            <a:alphaModFix/>
          </a:blip>
          <a:stretch>
            <a:fillRect/>
          </a:stretch>
        </p:blipFill>
        <p:spPr>
          <a:xfrm>
            <a:off x="562398" y="1176301"/>
            <a:ext cx="3061424" cy="4161900"/>
          </a:xfrm>
          <a:prstGeom prst="rect">
            <a:avLst/>
          </a:prstGeom>
          <a:noFill/>
          <a:ln>
            <a:noFill/>
          </a:ln>
        </p:spPr>
      </p:pic>
      <p:sp>
        <p:nvSpPr>
          <p:cNvPr id="27" name="Shape 27"/>
          <p:cNvSpPr txBox="1">
            <a:spLocks noGrp="1"/>
          </p:cNvSpPr>
          <p:nvPr>
            <p:ph type="body" idx="1"/>
          </p:nvPr>
        </p:nvSpPr>
        <p:spPr>
          <a:xfrm>
            <a:off x="3775375" y="1176300"/>
            <a:ext cx="7455599" cy="50001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IP spoofing is a common technique in cyber attacks</a:t>
            </a:r>
          </a:p>
          <a:p>
            <a:pPr marL="914400" lvl="0" indent="-228600" rtl="0">
              <a:lnSpc>
                <a:spcPct val="100000"/>
              </a:lnSpc>
              <a:spcBef>
                <a:spcPts val="0"/>
              </a:spcBef>
              <a:buClr>
                <a:schemeClr val="dk1"/>
              </a:buClr>
              <a:buSzPct val="100000"/>
            </a:pPr>
            <a:r>
              <a:rPr lang="en-US" sz="3000">
                <a:solidFill>
                  <a:schemeClr val="dk1"/>
                </a:solidFill>
              </a:rPr>
              <a:t>Bots spoof the an IP address of a victim web site</a:t>
            </a:r>
          </a:p>
          <a:p>
            <a:pPr marL="914400" lvl="0" indent="-228600" rtl="0">
              <a:lnSpc>
                <a:spcPct val="100000"/>
              </a:lnSpc>
              <a:spcBef>
                <a:spcPts val="0"/>
              </a:spcBef>
              <a:buClr>
                <a:schemeClr val="dk1"/>
              </a:buClr>
              <a:buSzPct val="100000"/>
            </a:pPr>
            <a:r>
              <a:rPr lang="en-US" sz="3000">
                <a:solidFill>
                  <a:schemeClr val="dk1"/>
                </a:solidFill>
              </a:rPr>
              <a:t>Then  send DNS queries to DNS servers</a:t>
            </a:r>
          </a:p>
          <a:p>
            <a:pPr marL="914400" lvl="0" indent="-228600" rtl="0">
              <a:lnSpc>
                <a:spcPct val="100000"/>
              </a:lnSpc>
              <a:spcBef>
                <a:spcPts val="0"/>
              </a:spcBef>
              <a:buClr>
                <a:schemeClr val="dk1"/>
              </a:buClr>
              <a:buSzPct val="100000"/>
            </a:pPr>
            <a:r>
              <a:rPr lang="en-US" sz="3000">
                <a:solidFill>
                  <a:schemeClr val="dk1"/>
                </a:solidFill>
              </a:rPr>
              <a:t>The DNS servers respond, sending large amounts of data to the victim</a:t>
            </a:r>
          </a:p>
          <a:p>
            <a:pPr marL="914400" lvl="0" indent="-228600" rtl="0">
              <a:lnSpc>
                <a:spcPct val="100000"/>
              </a:lnSpc>
              <a:spcBef>
                <a:spcPts val="0"/>
              </a:spcBef>
              <a:buClr>
                <a:srgbClr val="6B9462"/>
              </a:buClr>
              <a:buSzPct val="100000"/>
            </a:pPr>
            <a:r>
              <a:rPr lang="en-US" sz="3000" b="1">
                <a:solidFill>
                  <a:srgbClr val="6B9462"/>
                </a:solidFill>
              </a:rPr>
              <a:t>Result: a denial-of-service attack</a:t>
            </a:r>
          </a:p>
          <a:p>
            <a:pPr marL="0" lvl="0" indent="0">
              <a:spcBef>
                <a:spcPts val="0"/>
              </a:spcBef>
              <a:buNone/>
            </a:pPr>
            <a:endParaRPr sz="300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2912275" y="8419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SAD and SPD Quiz</a:t>
            </a:r>
          </a:p>
        </p:txBody>
      </p:sp>
      <p:pic>
        <p:nvPicPr>
          <p:cNvPr id="178" name="Shape 178"/>
          <p:cNvPicPr preferRelativeResize="0"/>
          <p:nvPr/>
        </p:nvPicPr>
        <p:blipFill>
          <a:blip r:embed="rId3">
            <a:alphaModFix/>
          </a:blip>
          <a:stretch>
            <a:fillRect/>
          </a:stretch>
        </p:blipFill>
        <p:spPr>
          <a:xfrm>
            <a:off x="1198499" y="918149"/>
            <a:ext cx="1322599" cy="1459999"/>
          </a:xfrm>
          <a:prstGeom prst="rect">
            <a:avLst/>
          </a:prstGeom>
          <a:noFill/>
          <a:ln>
            <a:noFill/>
          </a:ln>
        </p:spPr>
      </p:pic>
      <p:sp>
        <p:nvSpPr>
          <p:cNvPr id="179" name="Shape 179"/>
          <p:cNvSpPr/>
          <p:nvPr/>
        </p:nvSpPr>
        <p:spPr>
          <a:xfrm>
            <a:off x="1797175" y="29659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0" name="Shape 180"/>
          <p:cNvSpPr txBox="1"/>
          <p:nvPr/>
        </p:nvSpPr>
        <p:spPr>
          <a:xfrm>
            <a:off x="2912275" y="1742850"/>
            <a:ext cx="8782500"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all the answer(s) that are true.</a:t>
            </a:r>
          </a:p>
        </p:txBody>
      </p:sp>
      <p:sp>
        <p:nvSpPr>
          <p:cNvPr id="181" name="Shape 181"/>
          <p:cNvSpPr/>
          <p:nvPr/>
        </p:nvSpPr>
        <p:spPr>
          <a:xfrm>
            <a:off x="1797175" y="42801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2" name="Shape 182"/>
          <p:cNvSpPr txBox="1"/>
          <p:nvPr/>
        </p:nvSpPr>
        <p:spPr>
          <a:xfrm>
            <a:off x="2709675" y="3359925"/>
            <a:ext cx="8319299" cy="20088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SPD and SAD are maintained in separate tables</a:t>
            </a: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SAD is searched linearly</a:t>
            </a: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SPD is a hash table</a:t>
            </a:r>
          </a:p>
        </p:txBody>
      </p:sp>
      <p:sp>
        <p:nvSpPr>
          <p:cNvPr id="183" name="Shape 183"/>
          <p:cNvSpPr/>
          <p:nvPr/>
        </p:nvSpPr>
        <p:spPr>
          <a:xfrm>
            <a:off x="1797175" y="52426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S</a:t>
            </a:r>
            <a:r>
              <a:rPr lang="en-US"/>
              <a:t>PD</a:t>
            </a:r>
            <a:r>
              <a:rPr lang="en-US">
                <a:solidFill>
                  <a:srgbClr val="9B37AA"/>
                </a:solidFill>
              </a:rPr>
              <a:t> and SADB Example:</a:t>
            </a:r>
          </a:p>
        </p:txBody>
      </p:sp>
      <p:pic>
        <p:nvPicPr>
          <p:cNvPr id="190" name="Shape 190"/>
          <p:cNvPicPr preferRelativeResize="0"/>
          <p:nvPr/>
        </p:nvPicPr>
        <p:blipFill>
          <a:blip r:embed="rId3">
            <a:alphaModFix/>
          </a:blip>
          <a:stretch>
            <a:fillRect/>
          </a:stretch>
        </p:blipFill>
        <p:spPr>
          <a:xfrm>
            <a:off x="745575" y="1586100"/>
            <a:ext cx="10496550" cy="4191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SPD and SADB Example:</a:t>
            </a:r>
          </a:p>
        </p:txBody>
      </p:sp>
      <p:sp>
        <p:nvSpPr>
          <p:cNvPr id="197" name="Shape 197"/>
          <p:cNvSpPr/>
          <p:nvPr/>
        </p:nvSpPr>
        <p:spPr>
          <a:xfrm>
            <a:off x="0" y="3051700"/>
            <a:ext cx="1853099" cy="25302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98" name="Shape 198"/>
          <p:cNvSpPr/>
          <p:nvPr/>
        </p:nvSpPr>
        <p:spPr>
          <a:xfrm>
            <a:off x="4269750" y="1371600"/>
            <a:ext cx="3652499" cy="830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pic>
        <p:nvPicPr>
          <p:cNvPr id="199" name="Shape 199"/>
          <p:cNvPicPr preferRelativeResize="0"/>
          <p:nvPr/>
        </p:nvPicPr>
        <p:blipFill>
          <a:blip r:embed="rId3">
            <a:alphaModFix/>
          </a:blip>
          <a:stretch>
            <a:fillRect/>
          </a:stretch>
        </p:blipFill>
        <p:spPr>
          <a:xfrm>
            <a:off x="456825" y="1280625"/>
            <a:ext cx="10572750" cy="49720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12241" y="-22920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SPD and SADB Example:</a:t>
            </a:r>
          </a:p>
        </p:txBody>
      </p:sp>
      <p:sp>
        <p:nvSpPr>
          <p:cNvPr id="206" name="Shape 206"/>
          <p:cNvSpPr/>
          <p:nvPr/>
        </p:nvSpPr>
        <p:spPr>
          <a:xfrm>
            <a:off x="4616400" y="1061525"/>
            <a:ext cx="2652300" cy="13908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pic>
        <p:nvPicPr>
          <p:cNvPr id="207" name="Shape 207"/>
          <p:cNvPicPr preferRelativeResize="0"/>
          <p:nvPr/>
        </p:nvPicPr>
        <p:blipFill>
          <a:blip r:embed="rId3">
            <a:alphaModFix/>
          </a:blip>
          <a:stretch>
            <a:fillRect/>
          </a:stretch>
        </p:blipFill>
        <p:spPr>
          <a:xfrm>
            <a:off x="669375" y="1148625"/>
            <a:ext cx="10648950" cy="52006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Outbound Processing</a:t>
            </a:r>
          </a:p>
        </p:txBody>
      </p:sp>
      <p:pic>
        <p:nvPicPr>
          <p:cNvPr id="214" name="Shape 214"/>
          <p:cNvPicPr preferRelativeResize="0"/>
          <p:nvPr/>
        </p:nvPicPr>
        <p:blipFill>
          <a:blip r:embed="rId3">
            <a:alphaModFix/>
          </a:blip>
          <a:stretch>
            <a:fillRect/>
          </a:stretch>
        </p:blipFill>
        <p:spPr>
          <a:xfrm>
            <a:off x="812237" y="1371600"/>
            <a:ext cx="10125075" cy="51625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Inbound Processing</a:t>
            </a:r>
          </a:p>
        </p:txBody>
      </p:sp>
      <p:pic>
        <p:nvPicPr>
          <p:cNvPr id="221" name="Shape 221"/>
          <p:cNvPicPr preferRelativeResize="0"/>
          <p:nvPr/>
        </p:nvPicPr>
        <p:blipFill>
          <a:blip r:embed="rId3">
            <a:alphaModFix/>
          </a:blip>
          <a:stretch>
            <a:fillRect/>
          </a:stretch>
        </p:blipFill>
        <p:spPr>
          <a:xfrm>
            <a:off x="733912" y="1506825"/>
            <a:ext cx="10353675" cy="46863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Anti-Replay</a:t>
            </a:r>
          </a:p>
        </p:txBody>
      </p:sp>
      <p:sp>
        <p:nvSpPr>
          <p:cNvPr id="228" name="Shape 228"/>
          <p:cNvSpPr txBox="1">
            <a:spLocks noGrp="1"/>
          </p:cNvSpPr>
          <p:nvPr>
            <p:ph type="body" idx="1"/>
          </p:nvPr>
        </p:nvSpPr>
        <p:spPr>
          <a:xfrm>
            <a:off x="812250" y="1043125"/>
            <a:ext cx="10363200" cy="5133299"/>
          </a:xfrm>
          <a:prstGeom prst="rect">
            <a:avLst/>
          </a:prstGeom>
        </p:spPr>
        <p:txBody>
          <a:bodyPr lIns="117825" tIns="117825" rIns="117825" bIns="117825" anchor="t" anchorCtr="0">
            <a:noAutofit/>
          </a:bodyPr>
          <a:lstStyle/>
          <a:p>
            <a:pPr marL="342900" lvl="0" indent="-190500" rtl="0">
              <a:lnSpc>
                <a:spcPct val="100000"/>
              </a:lnSpc>
              <a:spcBef>
                <a:spcPts val="0"/>
              </a:spcBef>
              <a:buClr>
                <a:srgbClr val="6699FF"/>
              </a:buClr>
              <a:buSzPct val="100000"/>
              <a:buFont typeface="Gloria Hallelujah"/>
            </a:pPr>
            <a:r>
              <a:rPr lang="en-US" sz="3000" b="1">
                <a:solidFill>
                  <a:srgbClr val="6699FF"/>
                </a:solidFill>
              </a:rPr>
              <a:t>Sequence number checking:</a:t>
            </a:r>
          </a:p>
          <a:p>
            <a:pPr marL="1143000" lvl="2" indent="-129539" rtl="0">
              <a:lnSpc>
                <a:spcPct val="100000"/>
              </a:lnSpc>
              <a:spcBef>
                <a:spcPts val="560"/>
              </a:spcBef>
              <a:buClr>
                <a:schemeClr val="dk1"/>
              </a:buClr>
              <a:buSzPct val="100000"/>
              <a:buFont typeface="Gloria Hallelujah"/>
            </a:pPr>
            <a:r>
              <a:rPr lang="en-US" sz="3000">
                <a:solidFill>
                  <a:schemeClr val="dk1"/>
                </a:solidFill>
              </a:rPr>
              <a:t>Anti-replay is used </a:t>
            </a:r>
            <a:r>
              <a:rPr lang="en-US" sz="3000" b="1">
                <a:solidFill>
                  <a:srgbClr val="6B9462"/>
                </a:solidFill>
              </a:rPr>
              <a:t>only if</a:t>
            </a:r>
          </a:p>
          <a:p>
            <a:pPr marL="914400" lvl="0" indent="457200" rtl="0">
              <a:lnSpc>
                <a:spcPct val="100000"/>
              </a:lnSpc>
              <a:spcBef>
                <a:spcPts val="560"/>
              </a:spcBef>
              <a:buNone/>
            </a:pPr>
            <a:r>
              <a:rPr lang="en-US" sz="3000" b="1">
                <a:solidFill>
                  <a:srgbClr val="6B9462"/>
                </a:solidFill>
              </a:rPr>
              <a:t>authentication is selected</a:t>
            </a:r>
          </a:p>
          <a:p>
            <a:pPr marL="1143000" lvl="2" indent="-129539" rtl="0">
              <a:lnSpc>
                <a:spcPct val="100000"/>
              </a:lnSpc>
              <a:spcBef>
                <a:spcPts val="560"/>
              </a:spcBef>
              <a:buClr>
                <a:schemeClr val="dk1"/>
              </a:buClr>
              <a:buSzPct val="100000"/>
              <a:buFont typeface="Gloria Hallelujah"/>
            </a:pPr>
            <a:r>
              <a:rPr lang="en-US" sz="3000">
                <a:solidFill>
                  <a:schemeClr val="dk1"/>
                </a:solidFill>
              </a:rPr>
              <a:t>Window should not be advanced until the packet has been authenticated</a:t>
            </a:r>
          </a:p>
          <a:p>
            <a:pPr marL="1143000" lvl="2" indent="-129539" rtl="0">
              <a:lnSpc>
                <a:spcPct val="100000"/>
              </a:lnSpc>
              <a:spcBef>
                <a:spcPts val="560"/>
              </a:spcBef>
              <a:buClr>
                <a:srgbClr val="6B9462"/>
              </a:buClr>
              <a:buSzPct val="100000"/>
              <a:buFont typeface="Gloria Hallelujah"/>
            </a:pPr>
            <a:r>
              <a:rPr lang="en-US" sz="3000" b="1">
                <a:solidFill>
                  <a:srgbClr val="6B9462"/>
                </a:solidFill>
              </a:rPr>
              <a:t>Duplicates are rejected! </a:t>
            </a:r>
          </a:p>
          <a:p>
            <a:pPr lvl="0" rtl="0">
              <a:spcBef>
                <a:spcPts val="0"/>
              </a:spcBef>
              <a:buNone/>
            </a:pPr>
            <a:endParaRPr sz="3000"/>
          </a:p>
        </p:txBody>
      </p:sp>
      <p:pic>
        <p:nvPicPr>
          <p:cNvPr id="229" name="Shape 229"/>
          <p:cNvPicPr preferRelativeResize="0"/>
          <p:nvPr/>
        </p:nvPicPr>
        <p:blipFill>
          <a:blip r:embed="rId3">
            <a:alphaModFix/>
          </a:blip>
          <a:stretch>
            <a:fillRect/>
          </a:stretch>
        </p:blipFill>
        <p:spPr>
          <a:xfrm>
            <a:off x="1184250" y="4497028"/>
            <a:ext cx="9354880" cy="1679400"/>
          </a:xfrm>
          <a:prstGeom prst="rect">
            <a:avLst/>
          </a:prstGeom>
          <a:noFill/>
          <a:ln>
            <a:noFill/>
          </a:ln>
        </p:spPr>
      </p:pic>
      <p:pic>
        <p:nvPicPr>
          <p:cNvPr id="230" name="Shape 230"/>
          <p:cNvPicPr preferRelativeResize="0"/>
          <p:nvPr/>
        </p:nvPicPr>
        <p:blipFill>
          <a:blip r:embed="rId4">
            <a:alphaModFix/>
          </a:blip>
          <a:stretch>
            <a:fillRect/>
          </a:stretch>
        </p:blipFill>
        <p:spPr>
          <a:xfrm>
            <a:off x="9417211" y="228612"/>
            <a:ext cx="2468015" cy="22619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884675" y="28857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IPSec Quiz</a:t>
            </a:r>
          </a:p>
        </p:txBody>
      </p:sp>
      <p:pic>
        <p:nvPicPr>
          <p:cNvPr id="237" name="Shape 237"/>
          <p:cNvPicPr preferRelativeResize="0"/>
          <p:nvPr/>
        </p:nvPicPr>
        <p:blipFill>
          <a:blip r:embed="rId3">
            <a:alphaModFix/>
          </a:blip>
          <a:stretch>
            <a:fillRect/>
          </a:stretch>
        </p:blipFill>
        <p:spPr>
          <a:xfrm>
            <a:off x="594449" y="344074"/>
            <a:ext cx="1197225" cy="1321599"/>
          </a:xfrm>
          <a:prstGeom prst="rect">
            <a:avLst/>
          </a:prstGeom>
          <a:noFill/>
          <a:ln>
            <a:noFill/>
          </a:ln>
        </p:spPr>
      </p:pic>
      <p:sp>
        <p:nvSpPr>
          <p:cNvPr id="238" name="Shape 238"/>
          <p:cNvSpPr/>
          <p:nvPr/>
        </p:nvSpPr>
        <p:spPr>
          <a:xfrm>
            <a:off x="594450" y="228781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9" name="Shape 239"/>
          <p:cNvSpPr/>
          <p:nvPr/>
        </p:nvSpPr>
        <p:spPr>
          <a:xfrm>
            <a:off x="594450" y="3106192"/>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0" name="Shape 240"/>
          <p:cNvSpPr txBox="1"/>
          <p:nvPr/>
        </p:nvSpPr>
        <p:spPr>
          <a:xfrm>
            <a:off x="1420400" y="2220875"/>
            <a:ext cx="10286999" cy="4287899"/>
          </a:xfrm>
          <a:prstGeom prst="rect">
            <a:avLst/>
          </a:prstGeom>
          <a:noFill/>
          <a:ln>
            <a:noFill/>
          </a:ln>
        </p:spPr>
        <p:txBody>
          <a:bodyPr lIns="91425" tIns="91425" rIns="91425" bIns="91425" anchor="ctr" anchorCtr="0">
            <a:noAutofit/>
          </a:bodyPr>
          <a:lstStyle/>
          <a:p>
            <a:pPr lvl="0" rtl="0">
              <a:lnSpc>
                <a:spcPct val="80000"/>
              </a:lnSpc>
              <a:spcBef>
                <a:spcPts val="500"/>
              </a:spcBef>
              <a:buNone/>
            </a:pPr>
            <a:r>
              <a:rPr lang="en-US" sz="2800">
                <a:solidFill>
                  <a:schemeClr val="dk1"/>
                </a:solidFill>
                <a:latin typeface="Gloria Hallelujah"/>
                <a:ea typeface="Gloria Hallelujah"/>
                <a:cs typeface="Gloria Hallelujah"/>
                <a:sym typeface="Gloria Hallelujah"/>
              </a:rPr>
              <a:t>The security association, SA, specifies a two-way security arrangements between the sender and receiver.</a:t>
            </a:r>
          </a:p>
          <a:p>
            <a:pPr lvl="0" rtl="0">
              <a:lnSpc>
                <a:spcPct val="80000"/>
              </a:lnSpc>
              <a:spcBef>
                <a:spcPts val="500"/>
              </a:spcBef>
              <a:buNone/>
            </a:pPr>
            <a:r>
              <a:rPr lang="en-US" sz="2800">
                <a:solidFill>
                  <a:schemeClr val="dk1"/>
                </a:solidFill>
                <a:latin typeface="Gloria Hallelujah"/>
                <a:ea typeface="Gloria Hallelujah"/>
                <a:cs typeface="Gloria Hallelujah"/>
                <a:sym typeface="Gloria Hallelujah"/>
              </a:rPr>
              <a:t>SPI is used to help receiver identify the SA to un-process the IPSec packet.</a:t>
            </a:r>
          </a:p>
          <a:p>
            <a:pPr lvl="0" rtl="0">
              <a:lnSpc>
                <a:spcPct val="80000"/>
              </a:lnSpc>
              <a:spcBef>
                <a:spcPts val="500"/>
              </a:spcBef>
              <a:buNone/>
            </a:pPr>
            <a:r>
              <a:rPr lang="en-US" sz="2800">
                <a:solidFill>
                  <a:schemeClr val="dk1"/>
                </a:solidFill>
                <a:latin typeface="Gloria Hallelujah"/>
                <a:ea typeface="Gloria Hallelujah"/>
                <a:cs typeface="Gloria Hallelujah"/>
                <a:sym typeface="Gloria Hallelujah"/>
              </a:rPr>
              <a:t>If the sequence number in the IPSec header is greater than the largest number of the current anti-replay window the packet is rejected.</a:t>
            </a:r>
          </a:p>
          <a:p>
            <a:pPr lvl="0" rtl="0">
              <a:lnSpc>
                <a:spcPct val="80000"/>
              </a:lnSpc>
              <a:spcBef>
                <a:spcPts val="500"/>
              </a:spcBef>
              <a:buNone/>
            </a:pPr>
            <a:r>
              <a:rPr lang="en-US" sz="2800">
                <a:solidFill>
                  <a:schemeClr val="dk1"/>
                </a:solidFill>
                <a:latin typeface="Gloria Hallelujah"/>
                <a:ea typeface="Gloria Hallelujah"/>
                <a:cs typeface="Gloria Hallelujah"/>
                <a:sym typeface="Gloria Hallelujah"/>
              </a:rPr>
              <a:t>If the sequence number in the IPSec header is smaller than the smallest number of the current anti-replay window the packet is rejected.</a:t>
            </a:r>
          </a:p>
          <a:p>
            <a:pPr marL="457200" lvl="0" indent="0" rtl="0">
              <a:spcBef>
                <a:spcPts val="0"/>
              </a:spcBef>
              <a:buNone/>
            </a:pPr>
            <a:endParaRPr sz="2800">
              <a:solidFill>
                <a:schemeClr val="dk1"/>
              </a:solidFill>
              <a:latin typeface="Gloria Hallelujah"/>
              <a:ea typeface="Gloria Hallelujah"/>
              <a:cs typeface="Gloria Hallelujah"/>
              <a:sym typeface="Gloria Hallelujah"/>
            </a:endParaRPr>
          </a:p>
        </p:txBody>
      </p:sp>
      <p:sp>
        <p:nvSpPr>
          <p:cNvPr id="241" name="Shape 241"/>
          <p:cNvSpPr txBox="1"/>
          <p:nvPr/>
        </p:nvSpPr>
        <p:spPr>
          <a:xfrm>
            <a:off x="1909850" y="980575"/>
            <a:ext cx="100763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Label each statement T for True or F For False:</a:t>
            </a:r>
          </a:p>
        </p:txBody>
      </p:sp>
      <p:sp>
        <p:nvSpPr>
          <p:cNvPr id="242" name="Shape 242"/>
          <p:cNvSpPr/>
          <p:nvPr/>
        </p:nvSpPr>
        <p:spPr>
          <a:xfrm>
            <a:off x="594450" y="3932087"/>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3" name="Shape 243"/>
          <p:cNvSpPr/>
          <p:nvPr/>
        </p:nvSpPr>
        <p:spPr>
          <a:xfrm>
            <a:off x="594450" y="4998631"/>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Internet Key Exchange</a:t>
            </a:r>
          </a:p>
        </p:txBody>
      </p:sp>
      <p:sp>
        <p:nvSpPr>
          <p:cNvPr id="250" name="Shape 250"/>
          <p:cNvSpPr txBox="1">
            <a:spLocks noGrp="1"/>
          </p:cNvSpPr>
          <p:nvPr>
            <p:ph type="body" idx="1"/>
          </p:nvPr>
        </p:nvSpPr>
        <p:spPr>
          <a:xfrm>
            <a:off x="812250" y="1131900"/>
            <a:ext cx="10363200" cy="5144400"/>
          </a:xfrm>
          <a:prstGeom prst="rect">
            <a:avLst/>
          </a:prstGeom>
        </p:spPr>
        <p:txBody>
          <a:bodyPr lIns="117825" tIns="117825" rIns="117825" bIns="117825" anchor="t" anchorCtr="0">
            <a:noAutofit/>
          </a:bodyPr>
          <a:lstStyle/>
          <a:p>
            <a:pPr marL="342900" lvl="0" indent="-209550" rtl="0">
              <a:lnSpc>
                <a:spcPct val="90000"/>
              </a:lnSpc>
              <a:spcBef>
                <a:spcPts val="0"/>
              </a:spcBef>
              <a:buClr>
                <a:schemeClr val="dk1"/>
              </a:buClr>
              <a:buSzPct val="100000"/>
              <a:buFont typeface="Gloria Hallelujah"/>
            </a:pPr>
            <a:r>
              <a:rPr lang="en-US" sz="3000">
                <a:solidFill>
                  <a:schemeClr val="dk1"/>
                </a:solidFill>
              </a:rPr>
              <a:t>Used when an </a:t>
            </a:r>
            <a:r>
              <a:rPr lang="en-US" sz="3000" b="1">
                <a:solidFill>
                  <a:srgbClr val="6699FF"/>
                </a:solidFill>
              </a:rPr>
              <a:t>outbound packet requires</a:t>
            </a:r>
            <a:br>
              <a:rPr lang="en-US" sz="3000" b="1">
                <a:solidFill>
                  <a:srgbClr val="6699FF"/>
                </a:solidFill>
              </a:rPr>
            </a:br>
            <a:r>
              <a:rPr lang="en-US" sz="3000" b="1">
                <a:solidFill>
                  <a:srgbClr val="6699FF"/>
                </a:solidFill>
              </a:rPr>
              <a:t>IPSec but does not yet have an SA</a:t>
            </a:r>
          </a:p>
          <a:p>
            <a:pPr marL="342900" lvl="0" indent="-209550" rtl="0">
              <a:lnSpc>
                <a:spcPct val="90000"/>
              </a:lnSpc>
              <a:spcBef>
                <a:spcPts val="560"/>
              </a:spcBef>
              <a:buClr>
                <a:srgbClr val="6B9462"/>
              </a:buClr>
              <a:buSzPct val="100000"/>
              <a:buFont typeface="Gloria Hallelujah"/>
            </a:pPr>
            <a:r>
              <a:rPr lang="en-US" sz="3000" b="1">
                <a:solidFill>
                  <a:srgbClr val="6B9462"/>
                </a:solidFill>
              </a:rPr>
              <a:t>Two phases:</a:t>
            </a:r>
          </a:p>
          <a:p>
            <a:pPr marL="1143000" lvl="2" indent="-129539" rtl="0">
              <a:lnSpc>
                <a:spcPct val="90000"/>
              </a:lnSpc>
              <a:spcBef>
                <a:spcPts val="480"/>
              </a:spcBef>
              <a:buClr>
                <a:schemeClr val="dk1"/>
              </a:buClr>
              <a:buSzPct val="100000"/>
              <a:buFont typeface="Gloria Hallelujah"/>
            </a:pPr>
            <a:r>
              <a:rPr lang="en-US" sz="3000">
                <a:solidFill>
                  <a:schemeClr val="dk1"/>
                </a:solidFill>
              </a:rPr>
              <a:t>Establish an IKE SA</a:t>
            </a:r>
          </a:p>
          <a:p>
            <a:pPr marL="1143000" lvl="2" indent="-129539" rtl="0">
              <a:lnSpc>
                <a:spcPct val="90000"/>
              </a:lnSpc>
              <a:spcBef>
                <a:spcPts val="480"/>
              </a:spcBef>
              <a:buClr>
                <a:schemeClr val="dk1"/>
              </a:buClr>
              <a:buSzPct val="100000"/>
              <a:buFont typeface="Gloria Hallelujah"/>
            </a:pPr>
            <a:r>
              <a:rPr lang="en-US" sz="3000">
                <a:solidFill>
                  <a:schemeClr val="dk1"/>
                </a:solidFill>
              </a:rPr>
              <a:t>Use the IKE SA to negotiate IPSec SAs</a:t>
            </a:r>
          </a:p>
          <a:p>
            <a:pPr marL="342900" lvl="0" indent="-209550" rtl="0">
              <a:lnSpc>
                <a:spcPct val="90000"/>
              </a:lnSpc>
              <a:spcBef>
                <a:spcPts val="560"/>
              </a:spcBef>
              <a:buClr>
                <a:schemeClr val="dk1"/>
              </a:buClr>
              <a:buSzPct val="100000"/>
              <a:buFont typeface="Gloria Hallelujah"/>
            </a:pPr>
            <a:r>
              <a:rPr lang="en-US" sz="3000">
                <a:solidFill>
                  <a:schemeClr val="dk1"/>
                </a:solidFill>
              </a:rPr>
              <a:t>IKE SA used to define encryption &amp; authentication of IKE traffic</a:t>
            </a:r>
          </a:p>
          <a:p>
            <a:pPr marL="342900" lvl="0" indent="-209550" rtl="0">
              <a:lnSpc>
                <a:spcPct val="90000"/>
              </a:lnSpc>
              <a:spcBef>
                <a:spcPts val="560"/>
              </a:spcBef>
              <a:buClr>
                <a:srgbClr val="6B9462"/>
              </a:buClr>
              <a:buSzPct val="100000"/>
              <a:buFont typeface="Gloria Hallelujah"/>
            </a:pPr>
            <a:r>
              <a:rPr lang="en-US" sz="3000" b="1">
                <a:solidFill>
                  <a:srgbClr val="6B9462"/>
                </a:solidFill>
              </a:rPr>
              <a:t>Multiple IPSec SAs can be established with one IKE SA</a:t>
            </a:r>
          </a:p>
          <a:p>
            <a:pPr marL="342900" lvl="0" indent="-209550" rtl="0">
              <a:lnSpc>
                <a:spcPct val="90000"/>
              </a:lnSpc>
              <a:spcBef>
                <a:spcPts val="560"/>
              </a:spcBef>
              <a:buClr>
                <a:schemeClr val="dk1"/>
              </a:buClr>
              <a:buSzPct val="100000"/>
              <a:buFont typeface="Gloria Hallelujah"/>
            </a:pPr>
            <a:r>
              <a:rPr lang="en-US" sz="3000">
                <a:solidFill>
                  <a:schemeClr val="dk1"/>
                </a:solidFill>
              </a:rPr>
              <a:t>IKE SA bidirectional</a:t>
            </a:r>
          </a:p>
          <a:p>
            <a:pPr lvl="0" rtl="0">
              <a:spcBef>
                <a:spcPts val="0"/>
              </a:spcBef>
              <a:buNone/>
            </a:pPr>
            <a:endParaRPr sz="3000"/>
          </a:p>
        </p:txBody>
      </p:sp>
      <p:pic>
        <p:nvPicPr>
          <p:cNvPr id="251" name="Shape 251"/>
          <p:cNvPicPr preferRelativeResize="0"/>
          <p:nvPr/>
        </p:nvPicPr>
        <p:blipFill>
          <a:blip r:embed="rId3">
            <a:alphaModFix/>
          </a:blip>
          <a:stretch>
            <a:fillRect/>
          </a:stretch>
        </p:blipFill>
        <p:spPr>
          <a:xfrm>
            <a:off x="9329250" y="336800"/>
            <a:ext cx="2391750" cy="25259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Shape 257"/>
          <p:cNvPicPr preferRelativeResize="0"/>
          <p:nvPr/>
        </p:nvPicPr>
        <p:blipFill>
          <a:blip r:embed="rId3">
            <a:alphaModFix/>
          </a:blip>
          <a:stretch>
            <a:fillRect/>
          </a:stretch>
        </p:blipFill>
        <p:spPr>
          <a:xfrm>
            <a:off x="269425" y="1685300"/>
            <a:ext cx="3826825" cy="4041549"/>
          </a:xfrm>
          <a:prstGeom prst="rect">
            <a:avLst/>
          </a:prstGeom>
          <a:noFill/>
          <a:ln>
            <a:noFill/>
          </a:ln>
        </p:spPr>
      </p:pic>
      <p:sp>
        <p:nvSpPr>
          <p:cNvPr id="258" name="Shape 25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IKE Phase I – Create IKE SA</a:t>
            </a:r>
          </a:p>
        </p:txBody>
      </p:sp>
      <p:sp>
        <p:nvSpPr>
          <p:cNvPr id="259" name="Shape 259"/>
          <p:cNvSpPr txBox="1">
            <a:spLocks noGrp="1"/>
          </p:cNvSpPr>
          <p:nvPr>
            <p:ph type="body" idx="1"/>
          </p:nvPr>
        </p:nvSpPr>
        <p:spPr>
          <a:xfrm>
            <a:off x="4397575" y="1371600"/>
            <a:ext cx="7047600" cy="4904699"/>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a:solidFill>
                  <a:schemeClr val="dk1"/>
                </a:solidFill>
              </a:rPr>
              <a:t>Negotiate protection suite,</a:t>
            </a:r>
          </a:p>
          <a:p>
            <a:pPr marL="0" lvl="0" indent="457200" rtl="0">
              <a:lnSpc>
                <a:spcPct val="100000"/>
              </a:lnSpc>
              <a:spcBef>
                <a:spcPts val="0"/>
              </a:spcBef>
              <a:buNone/>
            </a:pPr>
            <a:r>
              <a:rPr lang="en-US" sz="3000">
                <a:solidFill>
                  <a:schemeClr val="dk1"/>
                </a:solidFill>
              </a:rPr>
              <a:t>crypto algorithms</a:t>
            </a:r>
          </a:p>
          <a:p>
            <a:pPr marL="342900" lvl="0" indent="-190500" rtl="0">
              <a:lnSpc>
                <a:spcPct val="100000"/>
              </a:lnSpc>
              <a:spcBef>
                <a:spcPts val="640"/>
              </a:spcBef>
              <a:buClr>
                <a:srgbClr val="6B9462"/>
              </a:buClr>
              <a:buSzPct val="100000"/>
              <a:buFont typeface="Gloria Hallelujah"/>
            </a:pPr>
            <a:r>
              <a:rPr lang="en-US" sz="3000" b="1">
                <a:solidFill>
                  <a:srgbClr val="6B9462"/>
                </a:solidFill>
              </a:rPr>
              <a:t>Establish shared secret</a:t>
            </a:r>
          </a:p>
          <a:p>
            <a:pPr marL="1143000" lvl="2" indent="-129539" rtl="0">
              <a:lnSpc>
                <a:spcPct val="100000"/>
              </a:lnSpc>
              <a:spcBef>
                <a:spcPts val="560"/>
              </a:spcBef>
              <a:buClr>
                <a:schemeClr val="dk1"/>
              </a:buClr>
              <a:buSzPct val="100000"/>
              <a:buFont typeface="Gloria Hallelujah"/>
            </a:pPr>
            <a:r>
              <a:rPr lang="en-US" sz="3000">
                <a:solidFill>
                  <a:schemeClr val="dk1"/>
                </a:solidFill>
              </a:rPr>
              <a:t>E.g., use Diffie-Hellman</a:t>
            </a:r>
          </a:p>
          <a:p>
            <a:pPr marL="342900" lvl="0" indent="-190500" rtl="0">
              <a:lnSpc>
                <a:spcPct val="100000"/>
              </a:lnSpc>
              <a:spcBef>
                <a:spcPts val="640"/>
              </a:spcBef>
              <a:buClr>
                <a:srgbClr val="6B9462"/>
              </a:buClr>
              <a:buSzPct val="100000"/>
              <a:buFont typeface="Gloria Hallelujah"/>
            </a:pPr>
            <a:r>
              <a:rPr lang="en-US" sz="3000" b="1">
                <a:solidFill>
                  <a:srgbClr val="6B9462"/>
                </a:solidFill>
              </a:rPr>
              <a:t>Authenticate the shared secret, IKE SA</a:t>
            </a:r>
          </a:p>
          <a:p>
            <a:pPr marL="1143000" lvl="2" indent="-129539" rtl="0">
              <a:lnSpc>
                <a:spcPct val="100000"/>
              </a:lnSpc>
              <a:spcBef>
                <a:spcPts val="560"/>
              </a:spcBef>
              <a:buClr>
                <a:schemeClr val="dk1"/>
              </a:buClr>
              <a:buSzPct val="100000"/>
              <a:buFont typeface="Gloria Hallelujah"/>
            </a:pPr>
            <a:r>
              <a:rPr lang="en-US" sz="3000">
                <a:solidFill>
                  <a:schemeClr val="dk1"/>
                </a:solidFill>
              </a:rPr>
              <a:t>E.g., using pre-shared secret key, public-key encryption or digital signatures</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Goals of IPSec</a:t>
            </a:r>
          </a:p>
        </p:txBody>
      </p:sp>
      <p:sp>
        <p:nvSpPr>
          <p:cNvPr id="34" name="Shape 34"/>
          <p:cNvSpPr txBox="1">
            <a:spLocks noGrp="1"/>
          </p:cNvSpPr>
          <p:nvPr>
            <p:ph type="body" idx="1"/>
          </p:nvPr>
        </p:nvSpPr>
        <p:spPr>
          <a:xfrm>
            <a:off x="3822625" y="1278575"/>
            <a:ext cx="7561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699FF"/>
              </a:buClr>
              <a:buSzPct val="100000"/>
              <a:buFont typeface="Gloria Hallelujah"/>
            </a:pPr>
            <a:r>
              <a:rPr lang="en-US" sz="3000" b="1">
                <a:solidFill>
                  <a:srgbClr val="6699FF"/>
                </a:solidFill>
              </a:rPr>
              <a:t>Verify sources of IP packets</a:t>
            </a:r>
          </a:p>
          <a:p>
            <a:pPr marL="1143000" lvl="2" indent="-129539" rtl="0">
              <a:lnSpc>
                <a:spcPct val="115000"/>
              </a:lnSpc>
              <a:spcBef>
                <a:spcPts val="560"/>
              </a:spcBef>
              <a:buClr>
                <a:schemeClr val="dk1"/>
              </a:buClr>
              <a:buSzPct val="100000"/>
              <a:buFont typeface="Gloria Hallelujah"/>
            </a:pPr>
            <a:r>
              <a:rPr lang="en-US" sz="3000">
                <a:solidFill>
                  <a:schemeClr val="dk1"/>
                </a:solidFill>
              </a:rPr>
              <a:t>Provide </a:t>
            </a:r>
            <a:r>
              <a:rPr lang="en-US" sz="3000" b="1">
                <a:solidFill>
                  <a:srgbClr val="6B9462"/>
                </a:solidFill>
              </a:rPr>
              <a:t>Authentication</a:t>
            </a:r>
            <a:r>
              <a:rPr lang="en-US" sz="3000">
                <a:solidFill>
                  <a:schemeClr val="dk1"/>
                </a:solidFill>
              </a:rPr>
              <a:t> that is lacking in IPv4</a:t>
            </a:r>
          </a:p>
          <a:p>
            <a:pPr marL="342900" lvl="0" indent="-190500" rtl="0">
              <a:lnSpc>
                <a:spcPct val="115000"/>
              </a:lnSpc>
              <a:spcBef>
                <a:spcPts val="640"/>
              </a:spcBef>
              <a:buClr>
                <a:schemeClr val="dk1"/>
              </a:buClr>
              <a:buSzPct val="100000"/>
              <a:buFont typeface="Gloria Hallelujah"/>
            </a:pPr>
            <a:r>
              <a:rPr lang="en-US" sz="3000">
                <a:solidFill>
                  <a:schemeClr val="dk1"/>
                </a:solidFill>
              </a:rPr>
              <a:t>Protect integrity and/or confidentiality of packets</a:t>
            </a:r>
          </a:p>
          <a:p>
            <a:pPr marL="342900" lvl="0" indent="-190500" rtl="0">
              <a:lnSpc>
                <a:spcPct val="115000"/>
              </a:lnSpc>
              <a:spcBef>
                <a:spcPts val="640"/>
              </a:spcBef>
              <a:buClr>
                <a:schemeClr val="dk1"/>
              </a:buClr>
              <a:buSzPct val="100000"/>
              <a:buFont typeface="Gloria Hallelujah"/>
            </a:pPr>
            <a:r>
              <a:rPr lang="en-US" sz="3000">
                <a:solidFill>
                  <a:schemeClr val="dk1"/>
                </a:solidFill>
              </a:rPr>
              <a:t>Prevent replaying of old packets</a:t>
            </a:r>
          </a:p>
          <a:p>
            <a:pPr marL="342900" lvl="0" indent="-190500" rtl="0">
              <a:lnSpc>
                <a:spcPct val="115000"/>
              </a:lnSpc>
              <a:spcBef>
                <a:spcPts val="640"/>
              </a:spcBef>
              <a:buClr>
                <a:schemeClr val="dk1"/>
              </a:buClr>
              <a:buSzPct val="100000"/>
              <a:buFont typeface="Gloria Hallelujah"/>
            </a:pPr>
            <a:r>
              <a:rPr lang="en-US" sz="3000" b="1">
                <a:solidFill>
                  <a:srgbClr val="6B9462"/>
                </a:solidFill>
              </a:rPr>
              <a:t>Provide security automatically</a:t>
            </a:r>
            <a:r>
              <a:rPr lang="en-US" sz="3000">
                <a:solidFill>
                  <a:schemeClr val="dk1"/>
                </a:solidFill>
              </a:rPr>
              <a:t> for upper layer protocols and applications</a:t>
            </a:r>
          </a:p>
          <a:p>
            <a:pPr marL="0" lvl="0" indent="0" rtl="0">
              <a:lnSpc>
                <a:spcPct val="115000"/>
              </a:lnSpc>
              <a:spcBef>
                <a:spcPts val="0"/>
              </a:spcBef>
              <a:buClr>
                <a:schemeClr val="dk1"/>
              </a:buClr>
              <a:buFont typeface="Arial"/>
              <a:buNone/>
            </a:pPr>
            <a:endParaRPr sz="3000">
              <a:solidFill>
                <a:schemeClr val="dk1"/>
              </a:solidFill>
            </a:endParaRPr>
          </a:p>
          <a:p>
            <a:pPr lvl="0" rtl="0">
              <a:lnSpc>
                <a:spcPct val="115000"/>
              </a:lnSpc>
              <a:spcBef>
                <a:spcPts val="0"/>
              </a:spcBef>
              <a:buNone/>
            </a:pPr>
            <a:endParaRPr sz="3000">
              <a:solidFill>
                <a:schemeClr val="dk1"/>
              </a:solidFill>
            </a:endParaRPr>
          </a:p>
        </p:txBody>
      </p:sp>
      <p:pic>
        <p:nvPicPr>
          <p:cNvPr id="35" name="Shape 35"/>
          <p:cNvPicPr preferRelativeResize="0"/>
          <p:nvPr/>
        </p:nvPicPr>
        <p:blipFill>
          <a:blip r:embed="rId3">
            <a:alphaModFix/>
          </a:blip>
          <a:stretch>
            <a:fillRect/>
          </a:stretch>
        </p:blipFill>
        <p:spPr>
          <a:xfrm>
            <a:off x="562398" y="1176301"/>
            <a:ext cx="3061424" cy="41619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12241" y="-18490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IKE Phase 1 Example</a:t>
            </a:r>
          </a:p>
        </p:txBody>
      </p:sp>
      <p:pic>
        <p:nvPicPr>
          <p:cNvPr id="266" name="Shape 266"/>
          <p:cNvPicPr preferRelativeResize="0"/>
          <p:nvPr/>
        </p:nvPicPr>
        <p:blipFill>
          <a:blip r:embed="rId3">
            <a:alphaModFix/>
          </a:blip>
          <a:stretch>
            <a:fillRect/>
          </a:stretch>
        </p:blipFill>
        <p:spPr>
          <a:xfrm>
            <a:off x="1524000" y="1120387"/>
            <a:ext cx="9144000" cy="5324475"/>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436775" y="94840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Diffie-Hellman Quiz</a:t>
            </a:r>
          </a:p>
        </p:txBody>
      </p:sp>
      <p:sp>
        <p:nvSpPr>
          <p:cNvPr id="273" name="Shape 273"/>
          <p:cNvSpPr txBox="1">
            <a:spLocks noGrp="1"/>
          </p:cNvSpPr>
          <p:nvPr>
            <p:ph type="body" idx="1"/>
          </p:nvPr>
        </p:nvSpPr>
        <p:spPr>
          <a:xfrm>
            <a:off x="2047475" y="3940050"/>
            <a:ext cx="9467700" cy="8204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6699FF"/>
                </a:solidFill>
              </a:rPr>
              <a:t>Is the above statement true or false?</a:t>
            </a:r>
          </a:p>
        </p:txBody>
      </p:sp>
      <p:pic>
        <p:nvPicPr>
          <p:cNvPr id="274" name="Shape 274"/>
          <p:cNvPicPr preferRelativeResize="0"/>
          <p:nvPr/>
        </p:nvPicPr>
        <p:blipFill>
          <a:blip r:embed="rId3">
            <a:alphaModFix/>
          </a:blip>
          <a:stretch>
            <a:fillRect/>
          </a:stretch>
        </p:blipFill>
        <p:spPr>
          <a:xfrm>
            <a:off x="2047474" y="600749"/>
            <a:ext cx="1322599" cy="1459999"/>
          </a:xfrm>
          <a:prstGeom prst="rect">
            <a:avLst/>
          </a:prstGeom>
          <a:noFill/>
          <a:ln>
            <a:noFill/>
          </a:ln>
        </p:spPr>
      </p:pic>
      <p:sp>
        <p:nvSpPr>
          <p:cNvPr id="275" name="Shape 275"/>
          <p:cNvSpPr/>
          <p:nvPr/>
        </p:nvSpPr>
        <p:spPr>
          <a:xfrm>
            <a:off x="4304900" y="4778025"/>
            <a:ext cx="3185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6" name="Shape 276"/>
          <p:cNvSpPr txBox="1"/>
          <p:nvPr/>
        </p:nvSpPr>
        <p:spPr>
          <a:xfrm>
            <a:off x="794525" y="1994200"/>
            <a:ext cx="10484400" cy="2008800"/>
          </a:xfrm>
          <a:prstGeom prst="rect">
            <a:avLst/>
          </a:prstGeom>
          <a:noFill/>
          <a:ln>
            <a:noFill/>
          </a:ln>
        </p:spPr>
        <p:txBody>
          <a:bodyPr lIns="91425" tIns="91425" rIns="91425" bIns="91425" anchor="ctr" anchorCtr="0">
            <a:noAutofit/>
          </a:bodyPr>
          <a:lstStyle/>
          <a:p>
            <a:pPr marL="457200" lvl="0" indent="0" rtl="0">
              <a:spcBef>
                <a:spcPts val="0"/>
              </a:spcBef>
              <a:buNone/>
            </a:pPr>
            <a:r>
              <a:rPr lang="en-US" sz="3000">
                <a:solidFill>
                  <a:schemeClr val="dk1"/>
                </a:solidFill>
                <a:latin typeface="Gloria Hallelujah"/>
                <a:ea typeface="Gloria Hallelujah"/>
                <a:cs typeface="Gloria Hallelujah"/>
                <a:sym typeface="Gloria Hallelujah"/>
              </a:rPr>
              <a:t>The Diffie-Hellman key exchange is restricted to two party communication only. </a:t>
            </a: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12241" y="21848"/>
            <a:ext cx="10363200" cy="1143000"/>
          </a:xfrm>
          <a:prstGeom prst="rect">
            <a:avLst/>
          </a:prstGeom>
        </p:spPr>
        <p:txBody>
          <a:bodyPr lIns="117825" tIns="117825" rIns="117825" bIns="117825" anchor="ctr" anchorCtr="0">
            <a:noAutofit/>
          </a:bodyPr>
          <a:lstStyle/>
          <a:p>
            <a:pPr lvl="0" rtl="0">
              <a:spcBef>
                <a:spcPts val="0"/>
              </a:spcBef>
              <a:buNone/>
            </a:pPr>
            <a:r>
              <a:rPr lang="en-US" dirty="0" err="1">
                <a:solidFill>
                  <a:srgbClr val="9B37AA"/>
                </a:solidFill>
              </a:rPr>
              <a:t>Diffie</a:t>
            </a:r>
            <a:r>
              <a:rPr lang="en-US" dirty="0">
                <a:solidFill>
                  <a:srgbClr val="9B37AA"/>
                </a:solidFill>
              </a:rPr>
              <a:t>-Hellman and Pre-shared Secret</a:t>
            </a:r>
          </a:p>
        </p:txBody>
      </p:sp>
      <p:sp>
        <p:nvSpPr>
          <p:cNvPr id="283" name="Shape 283"/>
          <p:cNvSpPr txBox="1">
            <a:spLocks noGrp="1"/>
          </p:cNvSpPr>
          <p:nvPr>
            <p:ph type="body" idx="1"/>
          </p:nvPr>
        </p:nvSpPr>
        <p:spPr>
          <a:xfrm>
            <a:off x="812250" y="1076425"/>
            <a:ext cx="11050500" cy="5044499"/>
          </a:xfrm>
          <a:prstGeom prst="rect">
            <a:avLst/>
          </a:prstGeom>
        </p:spPr>
        <p:txBody>
          <a:bodyPr lIns="117825" tIns="117825" rIns="117825" bIns="117825" anchor="t" anchorCtr="0">
            <a:noAutofit/>
          </a:bodyPr>
          <a:lstStyle/>
          <a:p>
            <a:pPr marL="342900" lvl="0" indent="-228600" rtl="0">
              <a:lnSpc>
                <a:spcPct val="100000"/>
              </a:lnSpc>
              <a:spcBef>
                <a:spcPts val="0"/>
              </a:spcBef>
              <a:buClr>
                <a:srgbClr val="6699FF"/>
              </a:buClr>
              <a:buSzPct val="100000"/>
              <a:buFont typeface="Gloria Hallelujah"/>
            </a:pPr>
            <a:r>
              <a:rPr lang="en-US" sz="2800">
                <a:solidFill>
                  <a:srgbClr val="6699FF"/>
                </a:solidFill>
              </a:rPr>
              <a:t>PRF is a </a:t>
            </a:r>
            <a:r>
              <a:rPr lang="en-US" sz="2800" b="1">
                <a:solidFill>
                  <a:srgbClr val="6699FF"/>
                </a:solidFill>
              </a:rPr>
              <a:t>Pseudo-Random Function</a:t>
            </a:r>
          </a:p>
          <a:p>
            <a:pPr marL="342900" lvl="0" indent="-228600" rtl="0">
              <a:lnSpc>
                <a:spcPct val="100000"/>
              </a:lnSpc>
              <a:spcBef>
                <a:spcPts val="480"/>
              </a:spcBef>
              <a:buClr>
                <a:schemeClr val="dk1"/>
              </a:buClr>
              <a:buSzPct val="100000"/>
              <a:buFont typeface="Gloria Hallelujah"/>
            </a:pPr>
            <a:r>
              <a:rPr lang="en-US" sz="2800">
                <a:solidFill>
                  <a:schemeClr val="dk1"/>
                </a:solidFill>
              </a:rPr>
              <a:t>SKEYID     root secret </a:t>
            </a:r>
          </a:p>
          <a:p>
            <a:pPr marL="742950" lvl="1" indent="-285750" rtl="0">
              <a:lnSpc>
                <a:spcPct val="100000"/>
              </a:lnSpc>
              <a:spcBef>
                <a:spcPts val="480"/>
              </a:spcBef>
              <a:buClr>
                <a:srgbClr val="6699FF"/>
              </a:buClr>
              <a:buSzPct val="25000"/>
              <a:buFont typeface="Arial"/>
              <a:buNone/>
            </a:pPr>
            <a:r>
              <a:rPr lang="en-US" sz="2800">
                <a:solidFill>
                  <a:schemeClr val="dk1"/>
                </a:solidFill>
              </a:rPr>
              <a:t>=PRF(preshared-key,N</a:t>
            </a:r>
            <a:r>
              <a:rPr lang="en-US" sz="2800" baseline="-25000">
                <a:solidFill>
                  <a:schemeClr val="dk1"/>
                </a:solidFill>
              </a:rPr>
              <a:t>I</a:t>
            </a:r>
            <a:r>
              <a:rPr lang="en-US" sz="2800">
                <a:solidFill>
                  <a:schemeClr val="dk1"/>
                </a:solidFill>
              </a:rPr>
              <a:t>|N</a:t>
            </a:r>
            <a:r>
              <a:rPr lang="en-US" sz="2800" baseline="-25000">
                <a:solidFill>
                  <a:schemeClr val="dk1"/>
                </a:solidFill>
              </a:rPr>
              <a:t>R</a:t>
            </a:r>
            <a:r>
              <a:rPr lang="en-US" sz="2800">
                <a:solidFill>
                  <a:schemeClr val="dk1"/>
                </a:solidFill>
              </a:rPr>
              <a:t>)</a:t>
            </a:r>
          </a:p>
          <a:p>
            <a:pPr marL="342900" lvl="0" indent="-228600" rtl="0">
              <a:lnSpc>
                <a:spcPct val="100000"/>
              </a:lnSpc>
              <a:spcBef>
                <a:spcPts val="480"/>
              </a:spcBef>
              <a:buClr>
                <a:schemeClr val="dk1"/>
              </a:buClr>
              <a:buSzPct val="100000"/>
              <a:buFont typeface="Gloria Hallelujah"/>
            </a:pPr>
            <a:r>
              <a:rPr lang="en-US" sz="2800">
                <a:solidFill>
                  <a:schemeClr val="dk1"/>
                </a:solidFill>
              </a:rPr>
              <a:t>SKEYID_d for IPSec SA</a:t>
            </a:r>
          </a:p>
          <a:p>
            <a:pPr marL="742950" lvl="1" indent="-285750" rtl="0">
              <a:lnSpc>
                <a:spcPct val="100000"/>
              </a:lnSpc>
              <a:spcBef>
                <a:spcPts val="480"/>
              </a:spcBef>
              <a:buClr>
                <a:srgbClr val="6699FF"/>
              </a:buClr>
              <a:buSzPct val="25000"/>
              <a:buFont typeface="Arial"/>
              <a:buNone/>
            </a:pPr>
            <a:r>
              <a:rPr lang="en-US" sz="2800">
                <a:solidFill>
                  <a:schemeClr val="dk1"/>
                </a:solidFill>
              </a:rPr>
              <a:t>=PRF(SKEYID,K|C</a:t>
            </a:r>
            <a:r>
              <a:rPr lang="en-US" sz="2800" baseline="-25000">
                <a:solidFill>
                  <a:schemeClr val="dk1"/>
                </a:solidFill>
              </a:rPr>
              <a:t>I</a:t>
            </a:r>
            <a:r>
              <a:rPr lang="en-US" sz="2800">
                <a:solidFill>
                  <a:schemeClr val="dk1"/>
                </a:solidFill>
              </a:rPr>
              <a:t>|C</a:t>
            </a:r>
            <a:r>
              <a:rPr lang="en-US" sz="2800" baseline="-25000">
                <a:solidFill>
                  <a:schemeClr val="dk1"/>
                </a:solidFill>
              </a:rPr>
              <a:t>R</a:t>
            </a:r>
            <a:r>
              <a:rPr lang="en-US" sz="2800">
                <a:solidFill>
                  <a:schemeClr val="dk1"/>
                </a:solidFill>
              </a:rPr>
              <a:t>|0)</a:t>
            </a:r>
          </a:p>
          <a:p>
            <a:pPr marL="742950" lvl="1" indent="-285750" rtl="0">
              <a:lnSpc>
                <a:spcPct val="100000"/>
              </a:lnSpc>
              <a:spcBef>
                <a:spcPts val="480"/>
              </a:spcBef>
              <a:buClr>
                <a:srgbClr val="6699FF"/>
              </a:buClr>
              <a:buSzPct val="25000"/>
              <a:buFont typeface="Arial"/>
              <a:buNone/>
            </a:pPr>
            <a:r>
              <a:rPr lang="en-US" sz="2800" b="1">
                <a:solidFill>
                  <a:srgbClr val="6B9462"/>
                </a:solidFill>
              </a:rPr>
              <a:t>K is the shared secret key computed using Diffie-Hellman</a:t>
            </a:r>
          </a:p>
          <a:p>
            <a:pPr marL="342900" lvl="0" indent="-228600" rtl="0">
              <a:lnSpc>
                <a:spcPct val="100000"/>
              </a:lnSpc>
              <a:spcBef>
                <a:spcPts val="480"/>
              </a:spcBef>
              <a:buClr>
                <a:schemeClr val="dk1"/>
              </a:buClr>
              <a:buSzPct val="100000"/>
              <a:buFont typeface="Gloria Hallelujah"/>
            </a:pPr>
            <a:r>
              <a:rPr lang="en-US" sz="2800">
                <a:solidFill>
                  <a:schemeClr val="dk1"/>
                </a:solidFill>
              </a:rPr>
              <a:t>SKEYID_a for IKE message data authentication &amp; integrity</a:t>
            </a:r>
          </a:p>
          <a:p>
            <a:pPr marL="742950" lvl="1" indent="-285750" rtl="0">
              <a:lnSpc>
                <a:spcPct val="100000"/>
              </a:lnSpc>
              <a:spcBef>
                <a:spcPts val="480"/>
              </a:spcBef>
              <a:buClr>
                <a:srgbClr val="6699FF"/>
              </a:buClr>
              <a:buSzPct val="25000"/>
              <a:buFont typeface="Arial"/>
              <a:buNone/>
            </a:pPr>
            <a:r>
              <a:rPr lang="en-US" sz="2800">
                <a:solidFill>
                  <a:schemeClr val="dk1"/>
                </a:solidFill>
              </a:rPr>
              <a:t>= PRF(SKEYID,SKEYID_d|K|C</a:t>
            </a:r>
            <a:r>
              <a:rPr lang="en-US" sz="2800" baseline="-25000">
                <a:solidFill>
                  <a:schemeClr val="dk1"/>
                </a:solidFill>
              </a:rPr>
              <a:t>I</a:t>
            </a:r>
            <a:r>
              <a:rPr lang="en-US" sz="2800">
                <a:solidFill>
                  <a:schemeClr val="dk1"/>
                </a:solidFill>
              </a:rPr>
              <a:t>|C</a:t>
            </a:r>
            <a:r>
              <a:rPr lang="en-US" sz="2800" baseline="-25000">
                <a:solidFill>
                  <a:schemeClr val="dk1"/>
                </a:solidFill>
              </a:rPr>
              <a:t>R</a:t>
            </a:r>
            <a:r>
              <a:rPr lang="en-US" sz="2800">
                <a:solidFill>
                  <a:schemeClr val="dk1"/>
                </a:solidFill>
              </a:rPr>
              <a:t>|1)</a:t>
            </a:r>
          </a:p>
          <a:p>
            <a:pPr marL="342900" lvl="0" indent="-228600" rtl="0">
              <a:lnSpc>
                <a:spcPct val="100000"/>
              </a:lnSpc>
              <a:spcBef>
                <a:spcPts val="480"/>
              </a:spcBef>
              <a:buClr>
                <a:schemeClr val="dk1"/>
              </a:buClr>
              <a:buSzPct val="100000"/>
              <a:buFont typeface="Gloria Hallelujah"/>
            </a:pPr>
            <a:r>
              <a:rPr lang="en-US" sz="2800">
                <a:solidFill>
                  <a:schemeClr val="dk1"/>
                </a:solidFill>
              </a:rPr>
              <a:t>SKEYID_e use to encrypt IKE messages</a:t>
            </a:r>
          </a:p>
          <a:p>
            <a:pPr marL="742950" lvl="1" indent="-285750" rtl="0">
              <a:lnSpc>
                <a:spcPct val="100000"/>
              </a:lnSpc>
              <a:spcBef>
                <a:spcPts val="480"/>
              </a:spcBef>
              <a:buClr>
                <a:srgbClr val="6699FF"/>
              </a:buClr>
              <a:buSzPct val="25000"/>
              <a:buFont typeface="Arial"/>
              <a:buNone/>
            </a:pPr>
            <a:r>
              <a:rPr lang="en-US" sz="2800">
                <a:solidFill>
                  <a:schemeClr val="dk1"/>
                </a:solidFill>
              </a:rPr>
              <a:t>= PRF(SKEYID,SKEYID_a|K|C</a:t>
            </a:r>
            <a:r>
              <a:rPr lang="en-US" sz="2800" baseline="-25000">
                <a:solidFill>
                  <a:schemeClr val="dk1"/>
                </a:solidFill>
              </a:rPr>
              <a:t>I</a:t>
            </a:r>
            <a:r>
              <a:rPr lang="en-US" sz="2800">
                <a:solidFill>
                  <a:schemeClr val="dk1"/>
                </a:solidFill>
              </a:rPr>
              <a:t>|C</a:t>
            </a:r>
            <a:r>
              <a:rPr lang="en-US" sz="2800" baseline="-25000">
                <a:solidFill>
                  <a:schemeClr val="dk1"/>
                </a:solidFill>
              </a:rPr>
              <a:t>R</a:t>
            </a:r>
            <a:r>
              <a:rPr lang="en-US" sz="2800">
                <a:solidFill>
                  <a:schemeClr val="dk1"/>
                </a:solidFill>
              </a:rPr>
              <a:t>|2)</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Authentication of the Key Exchange</a:t>
            </a:r>
          </a:p>
        </p:txBody>
      </p:sp>
      <p:sp>
        <p:nvSpPr>
          <p:cNvPr id="290" name="Shape 290"/>
          <p:cNvSpPr txBox="1">
            <a:spLocks noGrp="1"/>
          </p:cNvSpPr>
          <p:nvPr>
            <p:ph type="body" idx="1"/>
          </p:nvPr>
        </p:nvSpPr>
        <p:spPr>
          <a:xfrm>
            <a:off x="914391" y="1460375"/>
            <a:ext cx="10363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To authenticate each other’s identity and data that they just exchanged, the initiator and responder each generates a hash digest that only the other could know</a:t>
            </a:r>
          </a:p>
          <a:p>
            <a:pPr marL="0" lvl="0" indent="0" rtl="0">
              <a:lnSpc>
                <a:spcPct val="115000"/>
              </a:lnSpc>
              <a:spcBef>
                <a:spcPts val="0"/>
              </a:spcBef>
              <a:buNone/>
            </a:pPr>
            <a:endParaRPr sz="3000">
              <a:solidFill>
                <a:schemeClr val="dk1"/>
              </a:solidFill>
            </a:endParaRPr>
          </a:p>
          <a:p>
            <a:pPr marL="800100" lvl="0" indent="-342900" rtl="0">
              <a:lnSpc>
                <a:spcPct val="115000"/>
              </a:lnSpc>
              <a:spcBef>
                <a:spcPts val="480"/>
              </a:spcBef>
              <a:buClr>
                <a:srgbClr val="00FFFF"/>
              </a:buClr>
              <a:buSzPct val="25000"/>
              <a:buFont typeface="Arial"/>
              <a:buNone/>
            </a:pPr>
            <a:r>
              <a:rPr lang="en-US" sz="3000" b="1">
                <a:solidFill>
                  <a:srgbClr val="6B9462"/>
                </a:solidFill>
              </a:rPr>
              <a:t>Hash-I=PRF(SKEYID,Y</a:t>
            </a:r>
            <a:r>
              <a:rPr lang="en-US" sz="3000" b="1" baseline="-25000">
                <a:solidFill>
                  <a:srgbClr val="6B9462"/>
                </a:solidFill>
              </a:rPr>
              <a:t>I</a:t>
            </a:r>
            <a:r>
              <a:rPr lang="en-US" sz="3000" b="1">
                <a:solidFill>
                  <a:srgbClr val="6B9462"/>
                </a:solidFill>
              </a:rPr>
              <a:t>|Y</a:t>
            </a:r>
            <a:r>
              <a:rPr lang="en-US" sz="3000" b="1" baseline="-25000">
                <a:solidFill>
                  <a:srgbClr val="6B9462"/>
                </a:solidFill>
              </a:rPr>
              <a:t>R</a:t>
            </a:r>
            <a:r>
              <a:rPr lang="en-US" sz="3000" b="1">
                <a:solidFill>
                  <a:srgbClr val="6B9462"/>
                </a:solidFill>
              </a:rPr>
              <a:t>|C</a:t>
            </a:r>
            <a:r>
              <a:rPr lang="en-US" sz="3000" b="1" baseline="-25000">
                <a:solidFill>
                  <a:srgbClr val="6B9462"/>
                </a:solidFill>
              </a:rPr>
              <a:t>I</a:t>
            </a:r>
            <a:r>
              <a:rPr lang="en-US" sz="3000" b="1">
                <a:solidFill>
                  <a:srgbClr val="6B9462"/>
                </a:solidFill>
              </a:rPr>
              <a:t>|C</a:t>
            </a:r>
            <a:r>
              <a:rPr lang="en-US" sz="3000" b="1" baseline="-25000">
                <a:solidFill>
                  <a:srgbClr val="6B9462"/>
                </a:solidFill>
              </a:rPr>
              <a:t>R</a:t>
            </a:r>
            <a:r>
              <a:rPr lang="en-US" sz="3000" b="1">
                <a:solidFill>
                  <a:srgbClr val="6B9462"/>
                </a:solidFill>
              </a:rPr>
              <a:t>|Crypto Offer|ID</a:t>
            </a:r>
            <a:r>
              <a:rPr lang="en-US" sz="3000" b="1" baseline="-25000">
                <a:solidFill>
                  <a:srgbClr val="6B9462"/>
                </a:solidFill>
              </a:rPr>
              <a:t>I</a:t>
            </a:r>
            <a:r>
              <a:rPr lang="en-US" sz="3000" b="1">
                <a:solidFill>
                  <a:srgbClr val="6B9462"/>
                </a:solidFill>
              </a:rPr>
              <a:t>)</a:t>
            </a:r>
          </a:p>
          <a:p>
            <a:pPr marL="800100" lvl="0" indent="-342900" rtl="0">
              <a:lnSpc>
                <a:spcPct val="115000"/>
              </a:lnSpc>
              <a:spcBef>
                <a:spcPts val="480"/>
              </a:spcBef>
              <a:buClr>
                <a:srgbClr val="00FFFF"/>
              </a:buClr>
              <a:buSzPct val="25000"/>
              <a:buFont typeface="Arial"/>
              <a:buNone/>
            </a:pPr>
            <a:r>
              <a:rPr lang="en-US" sz="3000" b="1">
                <a:solidFill>
                  <a:srgbClr val="6B9462"/>
                </a:solidFill>
              </a:rPr>
              <a:t>Hash-R=PRF(SKEYID,Y</a:t>
            </a:r>
            <a:r>
              <a:rPr lang="en-US" sz="3000" b="1" baseline="-25000">
                <a:solidFill>
                  <a:srgbClr val="6B9462"/>
                </a:solidFill>
              </a:rPr>
              <a:t>R</a:t>
            </a:r>
            <a:r>
              <a:rPr lang="en-US" sz="3000" b="1">
                <a:solidFill>
                  <a:srgbClr val="6B9462"/>
                </a:solidFill>
              </a:rPr>
              <a:t>|Y</a:t>
            </a:r>
            <a:r>
              <a:rPr lang="en-US" sz="3000" b="1" baseline="-25000">
                <a:solidFill>
                  <a:srgbClr val="6B9462"/>
                </a:solidFill>
              </a:rPr>
              <a:t>I</a:t>
            </a:r>
            <a:r>
              <a:rPr lang="en-US" sz="3000" b="1">
                <a:solidFill>
                  <a:srgbClr val="6B9462"/>
                </a:solidFill>
              </a:rPr>
              <a:t>|C</a:t>
            </a:r>
            <a:r>
              <a:rPr lang="en-US" sz="3000" b="1" baseline="-25000">
                <a:solidFill>
                  <a:srgbClr val="6B9462"/>
                </a:solidFill>
              </a:rPr>
              <a:t>I</a:t>
            </a:r>
            <a:r>
              <a:rPr lang="en-US" sz="3000" b="1">
                <a:solidFill>
                  <a:srgbClr val="6B9462"/>
                </a:solidFill>
              </a:rPr>
              <a:t>|C</a:t>
            </a:r>
            <a:r>
              <a:rPr lang="en-US" sz="3000" b="1" baseline="-25000">
                <a:solidFill>
                  <a:srgbClr val="6B9462"/>
                </a:solidFill>
              </a:rPr>
              <a:t>R</a:t>
            </a:r>
            <a:r>
              <a:rPr lang="en-US" sz="3000" b="1">
                <a:solidFill>
                  <a:srgbClr val="6B9462"/>
                </a:solidFill>
              </a:rPr>
              <a:t>|Crypto Offer|ID</a:t>
            </a:r>
            <a:r>
              <a:rPr lang="en-US" sz="3000" b="1" baseline="-25000">
                <a:solidFill>
                  <a:srgbClr val="6B9462"/>
                </a:solidFill>
              </a:rPr>
              <a:t>R</a:t>
            </a:r>
            <a:r>
              <a:rPr lang="en-US" sz="3000" b="1">
                <a:solidFill>
                  <a:srgbClr val="6B9462"/>
                </a:solidFill>
              </a:rPr>
              <a:t>)</a:t>
            </a:r>
          </a:p>
          <a:p>
            <a:pPr marL="742950" lvl="1" indent="-285750" rtl="0">
              <a:lnSpc>
                <a:spcPct val="115000"/>
              </a:lnSpc>
              <a:spcBef>
                <a:spcPts val="480"/>
              </a:spcBef>
              <a:buNone/>
            </a:pPr>
            <a:endParaRPr sz="3000">
              <a:solidFill>
                <a:schemeClr val="dk1"/>
              </a:solidFill>
            </a:endParaRP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374000" y="1279562"/>
            <a:ext cx="5089925" cy="4758825"/>
          </a:xfrm>
          <a:prstGeom prst="rect">
            <a:avLst/>
          </a:prstGeom>
          <a:noFill/>
          <a:ln>
            <a:noFill/>
          </a:ln>
        </p:spPr>
      </p:pic>
      <p:sp>
        <p:nvSpPr>
          <p:cNvPr id="297" name="Shape 29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IKE-Phase 2 Keys</a:t>
            </a:r>
          </a:p>
        </p:txBody>
      </p:sp>
      <p:sp>
        <p:nvSpPr>
          <p:cNvPr id="298" name="Shape 298"/>
          <p:cNvSpPr txBox="1">
            <a:spLocks noGrp="1"/>
          </p:cNvSpPr>
          <p:nvPr>
            <p:ph type="body" idx="1"/>
          </p:nvPr>
        </p:nvSpPr>
        <p:spPr>
          <a:xfrm>
            <a:off x="5362700" y="1371600"/>
            <a:ext cx="62810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b="1">
                <a:solidFill>
                  <a:srgbClr val="6B9462"/>
                </a:solidFill>
              </a:rPr>
              <a:t>Default: </a:t>
            </a:r>
            <a:r>
              <a:rPr lang="en-US" sz="3000">
                <a:solidFill>
                  <a:schemeClr val="dk1"/>
                </a:solidFill>
              </a:rPr>
              <a:t>no PFS (perfect forward secrecy)</a:t>
            </a:r>
          </a:p>
          <a:p>
            <a:pPr marL="1143000" lvl="2" indent="-129539" rtl="0">
              <a:lnSpc>
                <a:spcPct val="115000"/>
              </a:lnSpc>
              <a:spcBef>
                <a:spcPts val="560"/>
              </a:spcBef>
              <a:buClr>
                <a:schemeClr val="dk1"/>
              </a:buClr>
              <a:buSzPct val="100000"/>
              <a:buFont typeface="Gloria Hallelujah"/>
            </a:pPr>
            <a:r>
              <a:rPr lang="en-US" sz="3000">
                <a:solidFill>
                  <a:schemeClr val="dk1"/>
                </a:solidFill>
              </a:rPr>
              <a:t>Keys for IPSec SA derived from IKE shared secret</a:t>
            </a:r>
          </a:p>
          <a:p>
            <a:pPr marL="342900" lvl="0" indent="-190500" rtl="0">
              <a:lnSpc>
                <a:spcPct val="115000"/>
              </a:lnSpc>
              <a:spcBef>
                <a:spcPts val="640"/>
              </a:spcBef>
              <a:buClr>
                <a:schemeClr val="dk1"/>
              </a:buClr>
              <a:buSzPct val="100000"/>
              <a:buFont typeface="Gloria Hallelujah"/>
            </a:pPr>
            <a:r>
              <a:rPr lang="en-US" sz="3000" b="1">
                <a:solidFill>
                  <a:srgbClr val="6B9462"/>
                </a:solidFill>
              </a:rPr>
              <a:t>With PFS:</a:t>
            </a:r>
            <a:r>
              <a:rPr lang="en-US" sz="3000">
                <a:solidFill>
                  <a:schemeClr val="dk1"/>
                </a:solidFill>
              </a:rPr>
              <a:t> new nonce values, and new Diffie-Hellman key exchange, etc.</a:t>
            </a:r>
          </a:p>
          <a:p>
            <a:pPr lvl="0" rtl="0">
              <a:lnSpc>
                <a:spcPct val="115000"/>
              </a:lnSpc>
              <a:spcBef>
                <a:spcPts val="0"/>
              </a:spcBef>
              <a:buNone/>
            </a:pPr>
            <a:endParaRPr sz="3000"/>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Shape 304"/>
          <p:cNvPicPr preferRelativeResize="0"/>
          <p:nvPr/>
        </p:nvPicPr>
        <p:blipFill>
          <a:blip r:embed="rId3">
            <a:alphaModFix/>
          </a:blip>
          <a:stretch>
            <a:fillRect/>
          </a:stretch>
        </p:blipFill>
        <p:spPr>
          <a:xfrm>
            <a:off x="222425" y="1279562"/>
            <a:ext cx="5089925" cy="4758825"/>
          </a:xfrm>
          <a:prstGeom prst="rect">
            <a:avLst/>
          </a:prstGeom>
          <a:noFill/>
          <a:ln>
            <a:noFill/>
          </a:ln>
        </p:spPr>
      </p:pic>
      <p:sp>
        <p:nvSpPr>
          <p:cNvPr id="305" name="Shape 30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IKE-Phase 2 Keys with PFS</a:t>
            </a:r>
          </a:p>
        </p:txBody>
      </p:sp>
      <p:sp>
        <p:nvSpPr>
          <p:cNvPr id="306" name="Shape 306"/>
          <p:cNvSpPr txBox="1">
            <a:spLocks noGrp="1"/>
          </p:cNvSpPr>
          <p:nvPr>
            <p:ph type="body" idx="1"/>
          </p:nvPr>
        </p:nvSpPr>
        <p:spPr>
          <a:xfrm>
            <a:off x="5085625" y="1206625"/>
            <a:ext cx="65675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Each time an IPSec SA is established...</a:t>
            </a:r>
          </a:p>
          <a:p>
            <a:pPr marL="0" lvl="0" indent="0" rtl="0">
              <a:lnSpc>
                <a:spcPct val="100000"/>
              </a:lnSpc>
              <a:spcBef>
                <a:spcPts val="0"/>
              </a:spcBef>
              <a:buClr>
                <a:schemeClr val="dk1"/>
              </a:buClr>
              <a:buFont typeface="Arial"/>
              <a:buNone/>
            </a:pPr>
            <a:endParaRPr sz="3000">
              <a:solidFill>
                <a:schemeClr val="dk1"/>
              </a:solidFill>
            </a:endParaRPr>
          </a:p>
          <a:p>
            <a:pPr marL="914400" lvl="0" indent="-228600" rtl="0">
              <a:lnSpc>
                <a:spcPct val="100000"/>
              </a:lnSpc>
              <a:spcBef>
                <a:spcPts val="0"/>
              </a:spcBef>
              <a:buClr>
                <a:schemeClr val="dk1"/>
              </a:buClr>
              <a:buSzPct val="100000"/>
            </a:pPr>
            <a:r>
              <a:rPr lang="en-US" sz="3000">
                <a:solidFill>
                  <a:schemeClr val="dk1"/>
                </a:solidFill>
              </a:rPr>
              <a:t>Its keys are created based on the pre-shared key and new, exchanged information</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Unless the pre-shared key is compromised, </a:t>
            </a:r>
            <a:r>
              <a:rPr lang="en-US" sz="3000" b="1">
                <a:solidFill>
                  <a:srgbClr val="6B9462"/>
                </a:solidFill>
              </a:rPr>
              <a:t>the keys for the current IPSec SA are secure</a:t>
            </a:r>
            <a:r>
              <a:rPr lang="en-US" sz="3000">
                <a:solidFill>
                  <a:schemeClr val="dk1"/>
                </a:solidFill>
              </a:rPr>
              <a:t>.</a:t>
            </a:r>
          </a:p>
          <a:p>
            <a:pPr lvl="0" rtl="0">
              <a:spcBef>
                <a:spcPts val="0"/>
              </a:spcBef>
              <a:buNone/>
            </a:pPr>
            <a:endParaRPr sz="3000">
              <a:solidFill>
                <a:schemeClr val="dk1"/>
              </a:solidFill>
            </a:endParaRP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393150" y="565212"/>
            <a:ext cx="10782300" cy="5895975"/>
          </a:xfrm>
          <a:prstGeom prst="rect">
            <a:avLst/>
          </a:prstGeom>
          <a:noFill/>
          <a:ln>
            <a:noFill/>
          </a:ln>
        </p:spPr>
      </p:pic>
      <p:sp>
        <p:nvSpPr>
          <p:cNvPr id="313" name="Shape 313"/>
          <p:cNvSpPr txBox="1">
            <a:spLocks noGrp="1"/>
          </p:cNvSpPr>
          <p:nvPr>
            <p:ph type="title"/>
          </p:nvPr>
        </p:nvSpPr>
        <p:spPr>
          <a:xfrm>
            <a:off x="812241" y="-19967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IPSec Summary</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2547550" y="3470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IKE Quiz</a:t>
            </a:r>
          </a:p>
        </p:txBody>
      </p:sp>
      <p:pic>
        <p:nvPicPr>
          <p:cNvPr id="320" name="Shape 320"/>
          <p:cNvPicPr preferRelativeResize="0"/>
          <p:nvPr/>
        </p:nvPicPr>
        <p:blipFill>
          <a:blip r:embed="rId3">
            <a:alphaModFix/>
          </a:blip>
          <a:stretch>
            <a:fillRect/>
          </a:stretch>
        </p:blipFill>
        <p:spPr>
          <a:xfrm>
            <a:off x="1032724" y="541824"/>
            <a:ext cx="1322599" cy="1459999"/>
          </a:xfrm>
          <a:prstGeom prst="rect">
            <a:avLst/>
          </a:prstGeom>
          <a:noFill/>
          <a:ln>
            <a:noFill/>
          </a:ln>
        </p:spPr>
      </p:pic>
      <p:sp>
        <p:nvSpPr>
          <p:cNvPr id="321" name="Shape 321"/>
          <p:cNvSpPr/>
          <p:nvPr/>
        </p:nvSpPr>
        <p:spPr>
          <a:xfrm>
            <a:off x="1032725" y="279875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2" name="Shape 322"/>
          <p:cNvSpPr/>
          <p:nvPr/>
        </p:nvSpPr>
        <p:spPr>
          <a:xfrm>
            <a:off x="1032725" y="3727092"/>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3" name="Shape 323"/>
          <p:cNvSpPr txBox="1"/>
          <p:nvPr/>
        </p:nvSpPr>
        <p:spPr>
          <a:xfrm>
            <a:off x="1889975" y="3461275"/>
            <a:ext cx="9527099" cy="2008800"/>
          </a:xfrm>
          <a:prstGeom prst="rect">
            <a:avLst/>
          </a:prstGeom>
          <a:noFill/>
          <a:ln>
            <a:noFill/>
          </a:ln>
        </p:spPr>
        <p:txBody>
          <a:bodyPr lIns="91425" tIns="91425" rIns="91425" bIns="91425" anchor="ctr" anchorCtr="0">
            <a:noAutofit/>
          </a:bodyPr>
          <a:lstStyle/>
          <a:p>
            <a:pPr lvl="0" rtl="0">
              <a:lnSpc>
                <a:spcPct val="90000"/>
              </a:lnSpc>
              <a:spcBef>
                <a:spcPts val="600"/>
              </a:spcBef>
              <a:buNone/>
            </a:pPr>
            <a:r>
              <a:rPr lang="en-US" sz="3000">
                <a:solidFill>
                  <a:schemeClr val="dk1"/>
                </a:solidFill>
                <a:latin typeface="Gloria Hallelujah"/>
                <a:ea typeface="Gloria Hallelujah"/>
                <a:cs typeface="Gloria Hallelujah"/>
                <a:sym typeface="Gloria Hallelujah"/>
              </a:rPr>
              <a:t>An IKE SA needs to established before IPSec SAs can be negotiated</a:t>
            </a:r>
          </a:p>
          <a:p>
            <a:pPr lvl="0" rtl="0">
              <a:lnSpc>
                <a:spcPct val="90000"/>
              </a:lnSpc>
              <a:spcBef>
                <a:spcPts val="600"/>
              </a:spcBef>
              <a:buNone/>
            </a:pPr>
            <a:r>
              <a:rPr lang="en-US" sz="3000">
                <a:solidFill>
                  <a:schemeClr val="dk1"/>
                </a:solidFill>
                <a:latin typeface="Gloria Hallelujah"/>
                <a:ea typeface="Gloria Hallelujah"/>
                <a:cs typeface="Gloria Hallelujah"/>
                <a:sym typeface="Gloria Hallelujah"/>
              </a:rPr>
              <a:t>The identity of the responder and receiver and the messages they have exchanged need to be authenticated</a:t>
            </a:r>
          </a:p>
          <a:p>
            <a:pPr lvl="0" rtl="0">
              <a:lnSpc>
                <a:spcPct val="90000"/>
              </a:lnSpc>
              <a:spcBef>
                <a:spcPts val="600"/>
              </a:spcBef>
              <a:buNone/>
            </a:pPr>
            <a:r>
              <a:rPr lang="en-US" sz="3000">
                <a:solidFill>
                  <a:schemeClr val="dk1"/>
                </a:solidFill>
                <a:latin typeface="Gloria Hallelujah"/>
                <a:ea typeface="Gloria Hallelujah"/>
                <a:cs typeface="Gloria Hallelujah"/>
                <a:sym typeface="Gloria Hallelujah"/>
              </a:rPr>
              <a:t>With perfect forward secrecy, the IPSec SA keys are based on the IKE shared secret established in Phase I. </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324" name="Shape 324"/>
          <p:cNvSpPr txBox="1"/>
          <p:nvPr/>
        </p:nvSpPr>
        <p:spPr>
          <a:xfrm>
            <a:off x="2620375" y="1246425"/>
            <a:ext cx="7622400"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Label each statement T for True or F For False:</a:t>
            </a:r>
          </a:p>
        </p:txBody>
      </p:sp>
      <p:sp>
        <p:nvSpPr>
          <p:cNvPr id="325" name="Shape 325"/>
          <p:cNvSpPr/>
          <p:nvPr/>
        </p:nvSpPr>
        <p:spPr>
          <a:xfrm>
            <a:off x="1032725" y="502612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812241" y="3810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Secure Socket Layer (SSL) and Transport Layer Security (TLS)</a:t>
            </a:r>
          </a:p>
        </p:txBody>
      </p:sp>
      <p:pic>
        <p:nvPicPr>
          <p:cNvPr id="332" name="Shape 332"/>
          <p:cNvPicPr preferRelativeResize="0"/>
          <p:nvPr/>
        </p:nvPicPr>
        <p:blipFill>
          <a:blip r:embed="rId3">
            <a:alphaModFix/>
          </a:blip>
          <a:stretch>
            <a:fillRect/>
          </a:stretch>
        </p:blipFill>
        <p:spPr>
          <a:xfrm>
            <a:off x="1050375" y="1871525"/>
            <a:ext cx="9886950" cy="4495800"/>
          </a:xfrm>
          <a:prstGeom prst="rect">
            <a:avLst/>
          </a:prstGeom>
          <a:noFill/>
          <a:ln>
            <a:noFill/>
          </a:ln>
        </p:spPr>
      </p:pic>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812241" y="3810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Secure Socket Layer (SSL) and Transport Layer Security (TLS)</a:t>
            </a:r>
          </a:p>
        </p:txBody>
      </p:sp>
      <p:pic>
        <p:nvPicPr>
          <p:cNvPr id="339" name="Shape 339"/>
          <p:cNvPicPr preferRelativeResize="0"/>
          <p:nvPr/>
        </p:nvPicPr>
        <p:blipFill>
          <a:blip r:embed="rId3">
            <a:alphaModFix/>
          </a:blip>
          <a:stretch>
            <a:fillRect/>
          </a:stretch>
        </p:blipFill>
        <p:spPr>
          <a:xfrm>
            <a:off x="1888575" y="1918112"/>
            <a:ext cx="8210550" cy="4200525"/>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924850" y="6588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Spoofing Quiz</a:t>
            </a:r>
          </a:p>
        </p:txBody>
      </p:sp>
      <p:sp>
        <p:nvSpPr>
          <p:cNvPr id="42" name="Shape 42"/>
          <p:cNvSpPr txBox="1">
            <a:spLocks noGrp="1"/>
          </p:cNvSpPr>
          <p:nvPr>
            <p:ph type="body" idx="1"/>
          </p:nvPr>
        </p:nvSpPr>
        <p:spPr>
          <a:xfrm>
            <a:off x="1379025" y="2607850"/>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IP Spoofing is useful for...</a:t>
            </a:r>
          </a:p>
        </p:txBody>
      </p:sp>
      <p:pic>
        <p:nvPicPr>
          <p:cNvPr id="43" name="Shape 43"/>
          <p:cNvPicPr preferRelativeResize="0"/>
          <p:nvPr/>
        </p:nvPicPr>
        <p:blipFill>
          <a:blip r:embed="rId3">
            <a:alphaModFix/>
          </a:blip>
          <a:stretch>
            <a:fillRect/>
          </a:stretch>
        </p:blipFill>
        <p:spPr>
          <a:xfrm>
            <a:off x="1379024" y="722449"/>
            <a:ext cx="1322599" cy="1459999"/>
          </a:xfrm>
          <a:prstGeom prst="rect">
            <a:avLst/>
          </a:prstGeom>
          <a:noFill/>
          <a:ln>
            <a:noFill/>
          </a:ln>
        </p:spPr>
      </p:pic>
      <p:sp>
        <p:nvSpPr>
          <p:cNvPr id="44" name="Shape 44"/>
          <p:cNvSpPr/>
          <p:nvPr/>
        </p:nvSpPr>
        <p:spPr>
          <a:xfrm>
            <a:off x="1825950" y="37741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45"/>
          <p:cNvSpPr txBox="1"/>
          <p:nvPr/>
        </p:nvSpPr>
        <p:spPr>
          <a:xfrm>
            <a:off x="3002525" y="1534550"/>
            <a:ext cx="82166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Mark the answer(s) that are correct.</a:t>
            </a:r>
          </a:p>
        </p:txBody>
      </p:sp>
      <p:sp>
        <p:nvSpPr>
          <p:cNvPr id="46" name="Shape 46"/>
          <p:cNvSpPr/>
          <p:nvPr/>
        </p:nvSpPr>
        <p:spPr>
          <a:xfrm>
            <a:off x="1825950" y="46888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47"/>
          <p:cNvSpPr txBox="1"/>
          <p:nvPr/>
        </p:nvSpPr>
        <p:spPr>
          <a:xfrm>
            <a:off x="2688975" y="4001675"/>
            <a:ext cx="9527099" cy="2008800"/>
          </a:xfrm>
          <a:prstGeom prst="rect">
            <a:avLst/>
          </a:prstGeom>
          <a:noFill/>
          <a:ln>
            <a:noFill/>
          </a:ln>
        </p:spPr>
        <p:txBody>
          <a:bodyPr lIns="91425" tIns="91425" rIns="91425" bIns="91425" anchor="ctr" anchorCtr="0">
            <a:noAutofit/>
          </a:bodyPr>
          <a:lstStyle/>
          <a:p>
            <a:pPr rtl="0">
              <a:spcBef>
                <a:spcPts val="0"/>
              </a:spcBef>
              <a:buNone/>
            </a:pPr>
            <a:r>
              <a:rPr lang="en-US" sz="3000">
                <a:solidFill>
                  <a:schemeClr val="dk1"/>
                </a:solidFill>
                <a:latin typeface="Gloria Hallelujah"/>
                <a:ea typeface="Gloria Hallelujah"/>
                <a:cs typeface="Gloria Hallelujah"/>
                <a:sym typeface="Gloria Hallelujah"/>
              </a:rPr>
              <a:t>Bidirectional communication</a:t>
            </a:r>
          </a:p>
          <a:p>
            <a:pPr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Unidirectional communication</a:t>
            </a: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812241" y="-12583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TLS Concepts</a:t>
            </a:r>
          </a:p>
        </p:txBody>
      </p:sp>
      <p:pic>
        <p:nvPicPr>
          <p:cNvPr id="346" name="Shape 346"/>
          <p:cNvPicPr preferRelativeResize="0"/>
          <p:nvPr/>
        </p:nvPicPr>
        <p:blipFill>
          <a:blip r:embed="rId3">
            <a:alphaModFix/>
          </a:blip>
          <a:stretch>
            <a:fillRect/>
          </a:stretch>
        </p:blipFill>
        <p:spPr>
          <a:xfrm>
            <a:off x="709612" y="1222625"/>
            <a:ext cx="10772775" cy="5086350"/>
          </a:xfrm>
          <a:prstGeom prst="rect">
            <a:avLst/>
          </a:prstGeom>
          <a:noFill/>
          <a:ln>
            <a:noFill/>
          </a:ln>
        </p:spPr>
      </p:pic>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812241" y="-170136"/>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SSL Record Protocol</a:t>
            </a:r>
          </a:p>
        </p:txBody>
      </p:sp>
      <p:pic>
        <p:nvPicPr>
          <p:cNvPr id="353" name="Shape 353"/>
          <p:cNvPicPr preferRelativeResize="0"/>
          <p:nvPr/>
        </p:nvPicPr>
        <p:blipFill>
          <a:blip r:embed="rId3">
            <a:alphaModFix/>
          </a:blip>
          <a:stretch>
            <a:fillRect/>
          </a:stretch>
        </p:blipFill>
        <p:spPr>
          <a:xfrm>
            <a:off x="580400" y="1371601"/>
            <a:ext cx="11031200" cy="4875950"/>
          </a:xfrm>
          <a:prstGeom prst="rect">
            <a:avLst/>
          </a:prstGeom>
          <a:noFill/>
          <a:ln>
            <a:noFill/>
          </a:ln>
        </p:spPr>
      </p:pic>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The Handshake Protocol</a:t>
            </a:r>
          </a:p>
        </p:txBody>
      </p:sp>
      <p:pic>
        <p:nvPicPr>
          <p:cNvPr id="360" name="Shape 360"/>
          <p:cNvPicPr preferRelativeResize="0"/>
          <p:nvPr/>
        </p:nvPicPr>
        <p:blipFill>
          <a:blip r:embed="rId3">
            <a:alphaModFix/>
          </a:blip>
          <a:stretch>
            <a:fillRect/>
          </a:stretch>
        </p:blipFill>
        <p:spPr>
          <a:xfrm>
            <a:off x="812237" y="2214550"/>
            <a:ext cx="10601325" cy="2428875"/>
          </a:xfrm>
          <a:prstGeom prst="rect">
            <a:avLst/>
          </a:prstGeom>
          <a:noFill/>
          <a:ln>
            <a:noFill/>
          </a:ln>
        </p:spPr>
      </p:pic>
      <p:pic>
        <p:nvPicPr>
          <p:cNvPr id="361" name="Shape 361"/>
          <p:cNvPicPr preferRelativeResize="0"/>
          <p:nvPr/>
        </p:nvPicPr>
        <p:blipFill>
          <a:blip r:embed="rId4">
            <a:alphaModFix/>
          </a:blip>
          <a:stretch>
            <a:fillRect/>
          </a:stretch>
        </p:blipFill>
        <p:spPr>
          <a:xfrm>
            <a:off x="9275174" y="138050"/>
            <a:ext cx="2714774" cy="2148949"/>
          </a:xfrm>
          <a:prstGeom prst="rect">
            <a:avLst/>
          </a:prstGeom>
          <a:noFill/>
          <a:ln>
            <a:noFill/>
          </a:ln>
        </p:spPr>
      </p:pic>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812250" y="966925"/>
            <a:ext cx="10363200" cy="5233200"/>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a:solidFill>
                  <a:srgbClr val="6699FF"/>
                </a:solidFill>
              </a:rPr>
              <a:t>The Parameters:</a:t>
            </a:r>
          </a:p>
          <a:p>
            <a:pPr marL="457200" lvl="0" indent="-228600" rtl="0">
              <a:lnSpc>
                <a:spcPct val="115000"/>
              </a:lnSpc>
              <a:spcBef>
                <a:spcPts val="0"/>
              </a:spcBef>
              <a:buClr>
                <a:schemeClr val="dk1"/>
              </a:buClr>
              <a:buSzPct val="100000"/>
            </a:pPr>
            <a:r>
              <a:rPr lang="en-US" sz="3000" b="1">
                <a:solidFill>
                  <a:srgbClr val="6B9462"/>
                </a:solidFill>
              </a:rPr>
              <a:t>Version: </a:t>
            </a:r>
            <a:r>
              <a:rPr lang="en-US" sz="3000">
                <a:solidFill>
                  <a:schemeClr val="dk1"/>
                </a:solidFill>
              </a:rPr>
              <a:t>the highest TLS version</a:t>
            </a:r>
            <a:br>
              <a:rPr lang="en-US" sz="3000">
                <a:solidFill>
                  <a:schemeClr val="dk1"/>
                </a:solidFill>
              </a:rPr>
            </a:br>
            <a:r>
              <a:rPr lang="en-US" sz="3000">
                <a:solidFill>
                  <a:schemeClr val="dk1"/>
                </a:solidFill>
              </a:rPr>
              <a:t>understood by the client</a:t>
            </a:r>
          </a:p>
          <a:p>
            <a:pPr marL="457200" lvl="0" indent="-228600" rtl="0">
              <a:lnSpc>
                <a:spcPct val="115000"/>
              </a:lnSpc>
              <a:spcBef>
                <a:spcPts val="0"/>
              </a:spcBef>
              <a:buClr>
                <a:schemeClr val="dk1"/>
              </a:buClr>
              <a:buSzPct val="100000"/>
            </a:pPr>
            <a:r>
              <a:rPr lang="en-US" sz="3000" b="1">
                <a:solidFill>
                  <a:srgbClr val="6B9462"/>
                </a:solidFill>
              </a:rPr>
              <a:t>Random: </a:t>
            </a:r>
            <a:r>
              <a:rPr lang="en-US" sz="3000">
                <a:solidFill>
                  <a:schemeClr val="dk1"/>
                </a:solidFill>
              </a:rPr>
              <a:t>a 32-bit timestamp and 28 bytes generated by a secure random number generator</a:t>
            </a:r>
          </a:p>
          <a:p>
            <a:pPr marL="457200" lvl="0" indent="-228600" rtl="0">
              <a:lnSpc>
                <a:spcPct val="115000"/>
              </a:lnSpc>
              <a:spcBef>
                <a:spcPts val="0"/>
              </a:spcBef>
              <a:buClr>
                <a:schemeClr val="dk1"/>
              </a:buClr>
              <a:buSzPct val="100000"/>
            </a:pPr>
            <a:r>
              <a:rPr lang="en-US" sz="3000" b="1">
                <a:solidFill>
                  <a:srgbClr val="6B9462"/>
                </a:solidFill>
              </a:rPr>
              <a:t>Session ID: </a:t>
            </a:r>
            <a:r>
              <a:rPr lang="en-US" sz="3000">
                <a:solidFill>
                  <a:schemeClr val="dk1"/>
                </a:solidFill>
              </a:rPr>
              <a:t>a variable-length session identifier</a:t>
            </a:r>
          </a:p>
          <a:p>
            <a:pPr marL="457200" lvl="0" indent="-228600" rtl="0">
              <a:lnSpc>
                <a:spcPct val="115000"/>
              </a:lnSpc>
              <a:spcBef>
                <a:spcPts val="0"/>
              </a:spcBef>
              <a:buClr>
                <a:schemeClr val="dk1"/>
              </a:buClr>
              <a:buSzPct val="100000"/>
            </a:pPr>
            <a:r>
              <a:rPr lang="en-US" sz="3000" b="1">
                <a:solidFill>
                  <a:srgbClr val="6B9462"/>
                </a:solidFill>
              </a:rPr>
              <a:t>CipherSuite:</a:t>
            </a:r>
            <a:r>
              <a:rPr lang="en-US" sz="3000">
                <a:solidFill>
                  <a:schemeClr val="dk1"/>
                </a:solidFill>
              </a:rPr>
              <a:t> a list containing the combinations of cryptographic algorithms supported by the client</a:t>
            </a:r>
          </a:p>
          <a:p>
            <a:pPr marL="457200" lvl="0" indent="-228600" rtl="0">
              <a:lnSpc>
                <a:spcPct val="115000"/>
              </a:lnSpc>
              <a:spcBef>
                <a:spcPts val="0"/>
              </a:spcBef>
              <a:buClr>
                <a:schemeClr val="dk1"/>
              </a:buClr>
              <a:buSzPct val="100000"/>
            </a:pPr>
            <a:r>
              <a:rPr lang="en-US" sz="3000" b="1">
                <a:solidFill>
                  <a:srgbClr val="6B9462"/>
                </a:solidFill>
              </a:rPr>
              <a:t>Compression Method:</a:t>
            </a:r>
            <a:r>
              <a:rPr lang="en-US" sz="3000">
                <a:solidFill>
                  <a:schemeClr val="dk1"/>
                </a:solidFill>
              </a:rPr>
              <a:t> a list of compression methods supported by the client</a:t>
            </a:r>
          </a:p>
        </p:txBody>
      </p:sp>
      <p:sp>
        <p:nvSpPr>
          <p:cNvPr id="368" name="Shape 368"/>
          <p:cNvSpPr txBox="1">
            <a:spLocks noGrp="1"/>
          </p:cNvSpPr>
          <p:nvPr>
            <p:ph type="title"/>
          </p:nvPr>
        </p:nvSpPr>
        <p:spPr>
          <a:xfrm>
            <a:off x="812241" y="-14060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The Handshake Protocol</a:t>
            </a:r>
          </a:p>
        </p:txBody>
      </p:sp>
      <p:pic>
        <p:nvPicPr>
          <p:cNvPr id="369" name="Shape 369"/>
          <p:cNvPicPr preferRelativeResize="0"/>
          <p:nvPr/>
        </p:nvPicPr>
        <p:blipFill>
          <a:blip r:embed="rId3">
            <a:alphaModFix/>
          </a:blip>
          <a:stretch>
            <a:fillRect/>
          </a:stretch>
        </p:blipFill>
        <p:spPr>
          <a:xfrm>
            <a:off x="9275174" y="138050"/>
            <a:ext cx="2714774" cy="2148949"/>
          </a:xfrm>
          <a:prstGeom prst="rect">
            <a:avLst/>
          </a:prstGeom>
          <a:noFill/>
          <a:ln>
            <a:noFill/>
          </a:ln>
        </p:spPr>
      </p:pic>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The Handshake Protocol</a:t>
            </a:r>
          </a:p>
        </p:txBody>
      </p:sp>
      <p:pic>
        <p:nvPicPr>
          <p:cNvPr id="376" name="Shape 376"/>
          <p:cNvPicPr preferRelativeResize="0"/>
          <p:nvPr/>
        </p:nvPicPr>
        <p:blipFill>
          <a:blip r:embed="rId3">
            <a:alphaModFix/>
          </a:blip>
          <a:stretch>
            <a:fillRect/>
          </a:stretch>
        </p:blipFill>
        <p:spPr>
          <a:xfrm>
            <a:off x="866775" y="1962700"/>
            <a:ext cx="10458450" cy="3505200"/>
          </a:xfrm>
          <a:prstGeom prst="rect">
            <a:avLst/>
          </a:prstGeom>
          <a:noFill/>
          <a:ln>
            <a:noFill/>
          </a:ln>
        </p:spPr>
      </p:pic>
      <p:pic>
        <p:nvPicPr>
          <p:cNvPr id="377" name="Shape 377"/>
          <p:cNvPicPr preferRelativeResize="0"/>
          <p:nvPr/>
        </p:nvPicPr>
        <p:blipFill>
          <a:blip r:embed="rId4">
            <a:alphaModFix/>
          </a:blip>
          <a:stretch>
            <a:fillRect/>
          </a:stretch>
        </p:blipFill>
        <p:spPr>
          <a:xfrm>
            <a:off x="9275174" y="138050"/>
            <a:ext cx="2714774" cy="2148949"/>
          </a:xfrm>
          <a:prstGeom prst="rect">
            <a:avLst/>
          </a:prstGeom>
          <a:noFill/>
          <a:ln>
            <a:noFill/>
          </a:ln>
        </p:spPr>
      </p:pic>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The Handshake Protocol</a:t>
            </a:r>
          </a:p>
        </p:txBody>
      </p:sp>
      <p:pic>
        <p:nvPicPr>
          <p:cNvPr id="384" name="Shape 384"/>
          <p:cNvPicPr preferRelativeResize="0"/>
          <p:nvPr/>
        </p:nvPicPr>
        <p:blipFill>
          <a:blip r:embed="rId3">
            <a:alphaModFix/>
          </a:blip>
          <a:stretch>
            <a:fillRect/>
          </a:stretch>
        </p:blipFill>
        <p:spPr>
          <a:xfrm>
            <a:off x="900800" y="2163550"/>
            <a:ext cx="10525125" cy="2800350"/>
          </a:xfrm>
          <a:prstGeom prst="rect">
            <a:avLst/>
          </a:prstGeom>
          <a:noFill/>
          <a:ln>
            <a:noFill/>
          </a:ln>
        </p:spPr>
      </p:pic>
      <p:pic>
        <p:nvPicPr>
          <p:cNvPr id="385" name="Shape 385"/>
          <p:cNvPicPr preferRelativeResize="0"/>
          <p:nvPr/>
        </p:nvPicPr>
        <p:blipFill>
          <a:blip r:embed="rId4">
            <a:alphaModFix/>
          </a:blip>
          <a:stretch>
            <a:fillRect/>
          </a:stretch>
        </p:blipFill>
        <p:spPr>
          <a:xfrm>
            <a:off x="9275174" y="138050"/>
            <a:ext cx="2714774" cy="2148949"/>
          </a:xfrm>
          <a:prstGeom prst="rect">
            <a:avLst/>
          </a:prstGeom>
          <a:noFill/>
          <a:ln>
            <a:noFill/>
          </a:ln>
        </p:spPr>
      </p:pic>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The Handshake Protocol</a:t>
            </a:r>
          </a:p>
        </p:txBody>
      </p:sp>
      <p:pic>
        <p:nvPicPr>
          <p:cNvPr id="392" name="Shape 392"/>
          <p:cNvPicPr preferRelativeResize="0"/>
          <p:nvPr/>
        </p:nvPicPr>
        <p:blipFill>
          <a:blip r:embed="rId3">
            <a:alphaModFix/>
          </a:blip>
          <a:stretch>
            <a:fillRect/>
          </a:stretch>
        </p:blipFill>
        <p:spPr>
          <a:xfrm>
            <a:off x="1327450" y="1860800"/>
            <a:ext cx="9972675" cy="3810000"/>
          </a:xfrm>
          <a:prstGeom prst="rect">
            <a:avLst/>
          </a:prstGeom>
          <a:noFill/>
          <a:ln>
            <a:noFill/>
          </a:ln>
        </p:spPr>
      </p:pic>
      <p:pic>
        <p:nvPicPr>
          <p:cNvPr id="393" name="Shape 393"/>
          <p:cNvPicPr preferRelativeResize="0"/>
          <p:nvPr/>
        </p:nvPicPr>
        <p:blipFill>
          <a:blip r:embed="rId4">
            <a:alphaModFix/>
          </a:blip>
          <a:stretch>
            <a:fillRect/>
          </a:stretch>
        </p:blipFill>
        <p:spPr>
          <a:xfrm>
            <a:off x="9275174" y="138050"/>
            <a:ext cx="2714774" cy="2148949"/>
          </a:xfrm>
          <a:prstGeom prst="rect">
            <a:avLst/>
          </a:prstGeom>
          <a:noFill/>
          <a:ln>
            <a:noFill/>
          </a:ln>
        </p:spPr>
      </p:pic>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IPSec and TLS</a:t>
            </a:r>
          </a:p>
        </p:txBody>
      </p:sp>
      <p:sp>
        <p:nvSpPr>
          <p:cNvPr id="400" name="Shape 400"/>
          <p:cNvSpPr txBox="1"/>
          <p:nvPr/>
        </p:nvSpPr>
        <p:spPr>
          <a:xfrm>
            <a:off x="854374" y="85469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401" name="Shape 401"/>
          <p:cNvSpPr txBox="1">
            <a:spLocks noGrp="1"/>
          </p:cNvSpPr>
          <p:nvPr>
            <p:ph type="body" idx="1"/>
          </p:nvPr>
        </p:nvSpPr>
        <p:spPr>
          <a:xfrm>
            <a:off x="798725" y="2494700"/>
            <a:ext cx="103632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IPSec can operate in tunnel or transport mode</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Confidentiality and authenticity protection provided through ESP and AH</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The one-way security association stores security parameters.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SSL/TLS has two layers: record protocol, and handshake, change cipher spec and alert protocols  </a:t>
            </a:r>
          </a:p>
        </p:txBody>
      </p:sp>
      <p:cxnSp>
        <p:nvCxnSpPr>
          <p:cNvPr id="402" name="Shape 402"/>
          <p:cNvCxnSpPr/>
          <p:nvPr/>
        </p:nvCxnSpPr>
        <p:spPr>
          <a:xfrm>
            <a:off x="864250" y="22901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403" name="Shape 403"/>
          <p:cNvCxnSpPr/>
          <p:nvPr/>
        </p:nvCxnSpPr>
        <p:spPr>
          <a:xfrm>
            <a:off x="883900" y="62477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IPSec Modes</a:t>
            </a:r>
          </a:p>
        </p:txBody>
      </p:sp>
      <p:pic>
        <p:nvPicPr>
          <p:cNvPr id="54" name="Shape 54"/>
          <p:cNvPicPr preferRelativeResize="0"/>
          <p:nvPr/>
        </p:nvPicPr>
        <p:blipFill>
          <a:blip r:embed="rId3">
            <a:alphaModFix/>
          </a:blip>
          <a:stretch>
            <a:fillRect/>
          </a:stretch>
        </p:blipFill>
        <p:spPr>
          <a:xfrm>
            <a:off x="606225" y="1371600"/>
            <a:ext cx="10979549" cy="45286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Tunnel Mode</a:t>
            </a:r>
          </a:p>
        </p:txBody>
      </p:sp>
      <p:pic>
        <p:nvPicPr>
          <p:cNvPr id="61" name="Shape 61"/>
          <p:cNvPicPr preferRelativeResize="0"/>
          <p:nvPr/>
        </p:nvPicPr>
        <p:blipFill>
          <a:blip r:embed="rId3">
            <a:alphaModFix/>
          </a:blip>
          <a:stretch>
            <a:fillRect/>
          </a:stretch>
        </p:blipFill>
        <p:spPr>
          <a:xfrm>
            <a:off x="683974" y="1650325"/>
            <a:ext cx="10824051" cy="424067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747300" y="5009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IPSec Quiz</a:t>
            </a:r>
          </a:p>
        </p:txBody>
      </p:sp>
      <p:sp>
        <p:nvSpPr>
          <p:cNvPr id="68" name="Shape 68"/>
          <p:cNvSpPr txBox="1">
            <a:spLocks noGrp="1"/>
          </p:cNvSpPr>
          <p:nvPr>
            <p:ph type="body" idx="1"/>
          </p:nvPr>
        </p:nvSpPr>
        <p:spPr>
          <a:xfrm>
            <a:off x="819925" y="2548325"/>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rgbClr val="FFFFFF"/>
              </a:buClr>
              <a:buSzPct val="25000"/>
              <a:buFont typeface="Times New Roman"/>
              <a:buNone/>
            </a:pPr>
            <a:r>
              <a:rPr lang="en-US" sz="3000">
                <a:solidFill>
                  <a:schemeClr val="dk1"/>
                </a:solidFill>
              </a:rPr>
              <a:t>IPsec can assure that                .</a:t>
            </a:r>
          </a:p>
          <a:p>
            <a:pPr marL="0" lvl="0" indent="0" rtl="0">
              <a:lnSpc>
                <a:spcPct val="100000"/>
              </a:lnSpc>
              <a:spcBef>
                <a:spcPts val="0"/>
              </a:spcBef>
              <a:buNone/>
            </a:pPr>
            <a:endParaRPr sz="3000">
              <a:solidFill>
                <a:schemeClr val="dk1"/>
              </a:solidFill>
            </a:endParaRPr>
          </a:p>
        </p:txBody>
      </p:sp>
      <p:pic>
        <p:nvPicPr>
          <p:cNvPr id="69" name="Shape 69"/>
          <p:cNvPicPr preferRelativeResize="0"/>
          <p:nvPr/>
        </p:nvPicPr>
        <p:blipFill>
          <a:blip r:embed="rId3">
            <a:alphaModFix/>
          </a:blip>
          <a:stretch>
            <a:fillRect/>
          </a:stretch>
        </p:blipFill>
        <p:spPr>
          <a:xfrm>
            <a:off x="1201474" y="564524"/>
            <a:ext cx="1322599" cy="1459999"/>
          </a:xfrm>
          <a:prstGeom prst="rect">
            <a:avLst/>
          </a:prstGeom>
          <a:noFill/>
          <a:ln>
            <a:noFill/>
          </a:ln>
        </p:spPr>
      </p:pic>
      <p:sp>
        <p:nvSpPr>
          <p:cNvPr id="70" name="Shape 70"/>
          <p:cNvSpPr txBox="1"/>
          <p:nvPr/>
        </p:nvSpPr>
        <p:spPr>
          <a:xfrm>
            <a:off x="2802775" y="1376625"/>
            <a:ext cx="8139000" cy="9647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Fill in the blank with the letter of the correct answer.</a:t>
            </a:r>
          </a:p>
        </p:txBody>
      </p:sp>
      <p:sp>
        <p:nvSpPr>
          <p:cNvPr id="71" name="Shape 71"/>
          <p:cNvSpPr/>
          <p:nvPr/>
        </p:nvSpPr>
        <p:spPr>
          <a:xfrm>
            <a:off x="5459900" y="2548325"/>
            <a:ext cx="23193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 name="Shape 72"/>
          <p:cNvSpPr txBox="1"/>
          <p:nvPr/>
        </p:nvSpPr>
        <p:spPr>
          <a:xfrm>
            <a:off x="1043125" y="3894800"/>
            <a:ext cx="10375800" cy="2008800"/>
          </a:xfrm>
          <a:prstGeom prst="rect">
            <a:avLst/>
          </a:prstGeom>
          <a:noFill/>
          <a:ln>
            <a:noFill/>
          </a:ln>
        </p:spPr>
        <p:txBody>
          <a:bodyPr lIns="91425" tIns="91425" rIns="91425" bIns="91425" anchor="ctr" anchorCtr="0">
            <a:noAutofit/>
          </a:bodyPr>
          <a:lstStyle/>
          <a:p>
            <a:pPr marL="457200" lvl="0" indent="-419100" rtl="0">
              <a:spcBef>
                <a:spcPts val="560"/>
              </a:spcBef>
              <a:buClr>
                <a:schemeClr val="dk1"/>
              </a:buClr>
              <a:buSzPct val="100000"/>
              <a:buFont typeface="Gloria Hallelujah"/>
              <a:buAutoNum type="alphaUcPeriod"/>
            </a:pPr>
            <a:r>
              <a:rPr lang="en-US" sz="3000">
                <a:solidFill>
                  <a:schemeClr val="dk1"/>
                </a:solidFill>
                <a:latin typeface="Gloria Hallelujah"/>
                <a:ea typeface="Gloria Hallelujah"/>
                <a:cs typeface="Gloria Hallelujah"/>
                <a:sym typeface="Gloria Hallelujah"/>
              </a:rPr>
              <a:t>a router advertisement comes from an authorized router</a:t>
            </a:r>
          </a:p>
          <a:p>
            <a:pPr marL="457200" lvl="0" indent="-419100" rtl="0">
              <a:spcBef>
                <a:spcPts val="560"/>
              </a:spcBef>
              <a:buClr>
                <a:schemeClr val="dk1"/>
              </a:buClr>
              <a:buSzPct val="100000"/>
              <a:buFont typeface="Gloria Hallelujah"/>
              <a:buAutoNum type="alphaUcPeriod"/>
            </a:pPr>
            <a:r>
              <a:rPr lang="en-US" sz="3000">
                <a:solidFill>
                  <a:schemeClr val="dk1"/>
                </a:solidFill>
                <a:latin typeface="Gloria Hallelujah"/>
                <a:ea typeface="Gloria Hallelujah"/>
                <a:cs typeface="Gloria Hallelujah"/>
                <a:sym typeface="Gloria Hallelujah"/>
              </a:rPr>
              <a:t>a routing update is not forged</a:t>
            </a:r>
          </a:p>
          <a:p>
            <a:pPr marL="457200" lvl="0" indent="-419100" rtl="0">
              <a:spcBef>
                <a:spcPts val="560"/>
              </a:spcBef>
              <a:buClr>
                <a:schemeClr val="dk1"/>
              </a:buClr>
              <a:buSzPct val="100000"/>
              <a:buFont typeface="Gloria Hallelujah"/>
              <a:buAutoNum type="alphaUcPeriod"/>
            </a:pPr>
            <a:r>
              <a:rPr lang="en-US" sz="3000">
                <a:solidFill>
                  <a:schemeClr val="dk1"/>
                </a:solidFill>
                <a:latin typeface="Gloria Hallelujah"/>
                <a:ea typeface="Gloria Hallelujah"/>
                <a:cs typeface="Gloria Hallelujah"/>
                <a:sym typeface="Gloria Hallelujah"/>
              </a:rPr>
              <a:t>a redirect message comes from the router to which the initial packet was sent</a:t>
            </a:r>
          </a:p>
          <a:p>
            <a:pPr marL="457200" lvl="0" indent="-419100" rtl="0">
              <a:spcBef>
                <a:spcPts val="560"/>
              </a:spcBef>
              <a:buClr>
                <a:schemeClr val="dk1"/>
              </a:buClr>
              <a:buSzPct val="100000"/>
              <a:buFont typeface="Gloria Hallelujah"/>
              <a:buAutoNum type="alphaUcPeriod"/>
            </a:pPr>
            <a:r>
              <a:rPr lang="en-US" sz="3000">
                <a:solidFill>
                  <a:schemeClr val="dk1"/>
                </a:solidFill>
                <a:latin typeface="Gloria Hallelujah"/>
                <a:ea typeface="Gloria Hallelujah"/>
                <a:cs typeface="Gloria Hallelujah"/>
                <a:sym typeface="Gloria Hallelujah"/>
              </a:rPr>
              <a:t>all of the above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IPSec Architecture</a:t>
            </a:r>
          </a:p>
        </p:txBody>
      </p:sp>
      <p:pic>
        <p:nvPicPr>
          <p:cNvPr id="79" name="Shape 79"/>
          <p:cNvPicPr preferRelativeResize="0"/>
          <p:nvPr/>
        </p:nvPicPr>
        <p:blipFill>
          <a:blip r:embed="rId3">
            <a:alphaModFix/>
          </a:blip>
          <a:stretch>
            <a:fillRect/>
          </a:stretch>
        </p:blipFill>
        <p:spPr>
          <a:xfrm>
            <a:off x="812250" y="1371599"/>
            <a:ext cx="10659573" cy="4916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 y="1477974"/>
            <a:ext cx="4718650" cy="4691974"/>
          </a:xfrm>
          <a:prstGeom prst="rect">
            <a:avLst/>
          </a:prstGeom>
          <a:noFill/>
          <a:ln>
            <a:noFill/>
          </a:ln>
        </p:spPr>
      </p:pic>
      <p:sp>
        <p:nvSpPr>
          <p:cNvPr id="86" name="Shape 8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Encapsulated Security Payload (ESP)</a:t>
            </a:r>
          </a:p>
        </p:txBody>
      </p:sp>
      <p:sp>
        <p:nvSpPr>
          <p:cNvPr id="87" name="Shape 87"/>
          <p:cNvSpPr txBox="1">
            <a:spLocks noGrp="1"/>
          </p:cNvSpPr>
          <p:nvPr>
            <p:ph type="body" idx="1"/>
          </p:nvPr>
        </p:nvSpPr>
        <p:spPr>
          <a:xfrm>
            <a:off x="4739150" y="1371587"/>
            <a:ext cx="70148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a:solidFill>
                  <a:schemeClr val="dk1"/>
                </a:solidFill>
              </a:rPr>
              <a:t>Encrypt and authenticate each packet</a:t>
            </a:r>
          </a:p>
          <a:p>
            <a:pPr marL="342900" lvl="0" indent="-190500" rtl="0">
              <a:lnSpc>
                <a:spcPct val="115000"/>
              </a:lnSpc>
              <a:spcBef>
                <a:spcPts val="640"/>
              </a:spcBef>
              <a:buClr>
                <a:srgbClr val="6B9462"/>
              </a:buClr>
              <a:buSzPct val="100000"/>
              <a:buFont typeface="Gloria Hallelujah"/>
            </a:pPr>
            <a:r>
              <a:rPr lang="en-US" sz="3000" b="1">
                <a:solidFill>
                  <a:srgbClr val="6B9462"/>
                </a:solidFill>
              </a:rPr>
              <a:t>Encryption is applied to packet payload</a:t>
            </a:r>
          </a:p>
          <a:p>
            <a:pPr marL="342900" lvl="0" indent="-190500" rtl="0">
              <a:lnSpc>
                <a:spcPct val="115000"/>
              </a:lnSpc>
              <a:spcBef>
                <a:spcPts val="640"/>
              </a:spcBef>
              <a:buClr>
                <a:schemeClr val="dk1"/>
              </a:buClr>
              <a:buSzPct val="100000"/>
              <a:buFont typeface="Gloria Hallelujah"/>
            </a:pPr>
            <a:r>
              <a:rPr lang="en-US" sz="3000">
                <a:solidFill>
                  <a:schemeClr val="dk1"/>
                </a:solidFill>
              </a:rPr>
              <a:t>Authentication is applied to data in the </a:t>
            </a:r>
            <a:r>
              <a:rPr lang="en-US" sz="3000" b="1">
                <a:solidFill>
                  <a:srgbClr val="6B9462"/>
                </a:solidFill>
              </a:rPr>
              <a:t>IPSec header as well as the data contained as payload</a:t>
            </a:r>
            <a:r>
              <a:rPr lang="en-US" sz="3000">
                <a:solidFill>
                  <a:schemeClr val="dk1"/>
                </a:solidFill>
              </a:rPr>
              <a:t>, after encryption is applied</a:t>
            </a:r>
          </a:p>
          <a:p>
            <a:pPr lvl="0" rtl="0">
              <a:lnSpc>
                <a:spcPct val="115000"/>
              </a:lnSpc>
              <a:spcBef>
                <a:spcPts val="0"/>
              </a:spcBef>
              <a:buNone/>
            </a:pPr>
            <a:endParaRPr sz="300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5793</Words>
  <Application>Microsoft Macintosh PowerPoint</Application>
  <PresentationFormat>Custom</PresentationFormat>
  <Paragraphs>510</Paragraphs>
  <Slides>47</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Gloria Hallelujah</vt:lpstr>
      <vt:lpstr>Questrial</vt:lpstr>
      <vt:lpstr>1_591wF97</vt:lpstr>
      <vt:lpstr>IPSec and TLS</vt:lpstr>
      <vt:lpstr>Goals of IPSec</vt:lpstr>
      <vt:lpstr>Goals of IPSec</vt:lpstr>
      <vt:lpstr>Spoofing Quiz</vt:lpstr>
      <vt:lpstr>IPSec Modes</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vt:lpstr>
      <vt:lpstr>Security Association</vt:lpstr>
      <vt:lpstr>SPD and SADB Fit Together</vt:lpstr>
      <vt:lpstr>SAD and SPD Quiz</vt:lpstr>
      <vt:lpstr>SPD and SADB Example:</vt:lpstr>
      <vt:lpstr>SPD and SADB Example:</vt:lpstr>
      <vt:lpstr>SPD and SADB Example:</vt:lpstr>
      <vt:lpstr>Outbound Processing</vt:lpstr>
      <vt:lpstr>Inbound Processing</vt:lpstr>
      <vt:lpstr>Anti-Replay</vt:lpstr>
      <vt:lpstr>IPSec Quiz</vt:lpstr>
      <vt:lpstr>Internet Key Exchange</vt:lpstr>
      <vt:lpstr>IKE Phase I – Create IKE SA</vt:lpstr>
      <vt:lpstr>IKE Phase 1 Example</vt:lpstr>
      <vt:lpstr>Diffie-Hellman Quiz</vt:lpstr>
      <vt:lpstr>Diffie-Hellman and Pre-shared Secret</vt:lpstr>
      <vt:lpstr>Authentication of the Key Exchange</vt:lpstr>
      <vt:lpstr>IKE-Phase 2 Keys</vt:lpstr>
      <vt:lpstr>IKE-Phase 2 Keys with PFS</vt:lpstr>
      <vt:lpstr>IPSec Summary</vt:lpstr>
      <vt:lpstr>IKE Quiz</vt:lpstr>
      <vt:lpstr>Secure Socket Layer (SSL) and Transport Layer Security (TLS)</vt:lpstr>
      <vt:lpstr>Secure Socket Layer (SSL) and Transport Layer Security (TLS)</vt:lpstr>
      <vt:lpstr>TLS Concepts</vt:lpstr>
      <vt:lpstr>SSL Record Protocol</vt:lpstr>
      <vt:lpstr>The Handshake Protocol</vt:lpstr>
      <vt:lpstr>The Handshake Protocol</vt:lpstr>
      <vt:lpstr>The Handshake Protocol</vt:lpstr>
      <vt:lpstr>The Handshake Protocol</vt:lpstr>
      <vt:lpstr>The Handshake Protocol</vt:lpstr>
      <vt:lpstr>IPSec and TLS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IPSec and TLS</dc:title>
  <cp:lastModifiedBy>Wenke Lee</cp:lastModifiedBy>
  <cp:revision>1</cp:revision>
  <dcterms:modified xsi:type="dcterms:W3CDTF">2015-11-10T20:05:31Z</dcterms:modified>
</cp:coreProperties>
</file>